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6" r:id="rId9"/>
    <p:sldId id="265" r:id="rId10"/>
    <p:sldId id="267" r:id="rId11"/>
    <p:sldId id="268" r:id="rId12"/>
    <p:sldId id="269" r:id="rId13"/>
    <p:sldId id="270"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Pacifico" panose="020B0604020202020204" charset="0"/>
      <p:regular r:id="rId20"/>
    </p:embeddedFont>
    <p:embeddedFont>
      <p:font typeface="Ubuntu"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04">
          <p15:clr>
            <a:srgbClr val="A4A3A4"/>
          </p15:clr>
        </p15:guide>
        <p15:guide id="2" pos="182">
          <p15:clr>
            <a:srgbClr val="A4A3A4"/>
          </p15:clr>
        </p15:guide>
        <p15:guide id="3" pos="2095">
          <p15:clr>
            <a:srgbClr val="9AA0A6"/>
          </p15:clr>
        </p15:guide>
        <p15:guide id="4" pos="113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108" d="100"/>
          <a:sy n="108" d="100"/>
        </p:scale>
        <p:origin x="614" y="77"/>
      </p:cViewPr>
      <p:guideLst>
        <p:guide orient="horz" pos="504"/>
        <p:guide pos="182"/>
        <p:guide pos="2095"/>
        <p:guide pos="113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145eb263d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145eb263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170cd7097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170cd709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77e234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177e234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145eb263d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145eb263d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145eb263d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145eb263d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145eb263d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145eb263d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6883840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6883840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16883840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16883840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16883840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16883840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16883840a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16883840a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170cd709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170cd709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4e150b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4e150b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145eb263d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145eb263d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lt1"/>
              </a:buClr>
              <a:buSzPts val="1800"/>
              <a:buNone/>
              <a:defRPr sz="1800"/>
            </a:lvl1pPr>
            <a:lvl2pPr lvl="1" algn="ctr" rtl="0">
              <a:lnSpc>
                <a:spcPct val="90000"/>
              </a:lnSpc>
              <a:spcBef>
                <a:spcPts val="400"/>
              </a:spcBef>
              <a:spcAft>
                <a:spcPts val="0"/>
              </a:spcAft>
              <a:buClr>
                <a:schemeClr val="lt1"/>
              </a:buClr>
              <a:buSzPts val="1500"/>
              <a:buNone/>
              <a:defRPr sz="1500"/>
            </a:lvl2pPr>
            <a:lvl3pPr lvl="2" algn="ctr" rtl="0">
              <a:lnSpc>
                <a:spcPct val="90000"/>
              </a:lnSpc>
              <a:spcBef>
                <a:spcPts val="400"/>
              </a:spcBef>
              <a:spcAft>
                <a:spcPts val="0"/>
              </a:spcAft>
              <a:buClr>
                <a:schemeClr val="lt1"/>
              </a:buClr>
              <a:buSzPts val="1400"/>
              <a:buNone/>
              <a:defRPr sz="1400"/>
            </a:lvl3pPr>
            <a:lvl4pPr lvl="3" algn="ctr" rtl="0">
              <a:lnSpc>
                <a:spcPct val="90000"/>
              </a:lnSpc>
              <a:spcBef>
                <a:spcPts val="400"/>
              </a:spcBef>
              <a:spcAft>
                <a:spcPts val="0"/>
              </a:spcAft>
              <a:buClr>
                <a:schemeClr val="lt1"/>
              </a:buClr>
              <a:buSzPts val="1200"/>
              <a:buNone/>
              <a:defRPr sz="1200"/>
            </a:lvl4pPr>
            <a:lvl5pPr lvl="4" algn="ctr" rtl="0">
              <a:lnSpc>
                <a:spcPct val="90000"/>
              </a:lnSpc>
              <a:spcBef>
                <a:spcPts val="400"/>
              </a:spcBef>
              <a:spcAft>
                <a:spcPts val="0"/>
              </a:spcAft>
              <a:buClr>
                <a:schemeClr val="lt1"/>
              </a:buClr>
              <a:buSzPts val="1200"/>
              <a:buNone/>
              <a:defRPr sz="1200"/>
            </a:lvl5pPr>
            <a:lvl6pPr lvl="5" algn="ctr" rtl="0">
              <a:lnSpc>
                <a:spcPct val="90000"/>
              </a:lnSpc>
              <a:spcBef>
                <a:spcPts val="400"/>
              </a:spcBef>
              <a:spcAft>
                <a:spcPts val="0"/>
              </a:spcAft>
              <a:buClr>
                <a:schemeClr val="lt1"/>
              </a:buClr>
              <a:buSzPts val="1200"/>
              <a:buNone/>
              <a:defRPr sz="1200"/>
            </a:lvl6pPr>
            <a:lvl7pPr lvl="6" algn="ctr" rtl="0">
              <a:lnSpc>
                <a:spcPct val="90000"/>
              </a:lnSpc>
              <a:spcBef>
                <a:spcPts val="400"/>
              </a:spcBef>
              <a:spcAft>
                <a:spcPts val="0"/>
              </a:spcAft>
              <a:buClr>
                <a:schemeClr val="lt1"/>
              </a:buClr>
              <a:buSzPts val="1200"/>
              <a:buNone/>
              <a:defRPr sz="1200"/>
            </a:lvl7pPr>
            <a:lvl8pPr lvl="7" algn="ctr" rtl="0">
              <a:lnSpc>
                <a:spcPct val="90000"/>
              </a:lnSpc>
              <a:spcBef>
                <a:spcPts val="400"/>
              </a:spcBef>
              <a:spcAft>
                <a:spcPts val="0"/>
              </a:spcAft>
              <a:buClr>
                <a:schemeClr val="lt1"/>
              </a:buClr>
              <a:buSzPts val="1200"/>
              <a:buNone/>
              <a:defRPr sz="1200"/>
            </a:lvl8pPr>
            <a:lvl9pPr lvl="8" algn="ctr" rtl="0">
              <a:lnSpc>
                <a:spcPct val="90000"/>
              </a:lnSpc>
              <a:spcBef>
                <a:spcPts val="400"/>
              </a:spcBef>
              <a:spcAft>
                <a:spcPts val="0"/>
              </a:spcAft>
              <a:buClr>
                <a:schemeClr val="lt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800"/>
              <a:buNone/>
              <a:defRPr sz="1800">
                <a:solidFill>
                  <a:schemeClr val="lt1"/>
                </a:solidFill>
              </a:defRPr>
            </a:lvl1pPr>
            <a:lvl2pPr marL="914400" lvl="1" indent="-228600" algn="l" rtl="0">
              <a:lnSpc>
                <a:spcPct val="90000"/>
              </a:lnSpc>
              <a:spcBef>
                <a:spcPts val="400"/>
              </a:spcBef>
              <a:spcAft>
                <a:spcPts val="0"/>
              </a:spcAft>
              <a:buClr>
                <a:schemeClr val="lt1"/>
              </a:buClr>
              <a:buSzPts val="1500"/>
              <a:buNone/>
              <a:defRPr sz="1500">
                <a:solidFill>
                  <a:schemeClr val="lt1"/>
                </a:solidFill>
              </a:defRPr>
            </a:lvl2pPr>
            <a:lvl3pPr marL="1371600" lvl="2" indent="-228600" algn="l" rtl="0">
              <a:lnSpc>
                <a:spcPct val="90000"/>
              </a:lnSpc>
              <a:spcBef>
                <a:spcPts val="400"/>
              </a:spcBef>
              <a:spcAft>
                <a:spcPts val="0"/>
              </a:spcAft>
              <a:buClr>
                <a:schemeClr val="lt1"/>
              </a:buClr>
              <a:buSzPts val="1400"/>
              <a:buNone/>
              <a:defRPr sz="1400">
                <a:solidFill>
                  <a:schemeClr val="lt1"/>
                </a:solidFill>
              </a:defRPr>
            </a:lvl3pPr>
            <a:lvl4pPr marL="1828800" lvl="3" indent="-228600" algn="l" rtl="0">
              <a:lnSpc>
                <a:spcPct val="90000"/>
              </a:lnSpc>
              <a:spcBef>
                <a:spcPts val="400"/>
              </a:spcBef>
              <a:spcAft>
                <a:spcPts val="0"/>
              </a:spcAft>
              <a:buClr>
                <a:schemeClr val="lt1"/>
              </a:buClr>
              <a:buSzPts val="1200"/>
              <a:buNone/>
              <a:defRPr sz="1200">
                <a:solidFill>
                  <a:schemeClr val="lt1"/>
                </a:solidFill>
              </a:defRPr>
            </a:lvl4pPr>
            <a:lvl5pPr marL="2286000" lvl="4" indent="-228600" algn="l" rtl="0">
              <a:lnSpc>
                <a:spcPct val="90000"/>
              </a:lnSpc>
              <a:spcBef>
                <a:spcPts val="400"/>
              </a:spcBef>
              <a:spcAft>
                <a:spcPts val="0"/>
              </a:spcAft>
              <a:buClr>
                <a:schemeClr val="lt1"/>
              </a:buClr>
              <a:buSzPts val="1200"/>
              <a:buNone/>
              <a:defRPr sz="1200">
                <a:solidFill>
                  <a:schemeClr val="lt1"/>
                </a:solidFill>
              </a:defRPr>
            </a:lvl5pPr>
            <a:lvl6pPr marL="2743200" lvl="5" indent="-228600" algn="l" rtl="0">
              <a:lnSpc>
                <a:spcPct val="90000"/>
              </a:lnSpc>
              <a:spcBef>
                <a:spcPts val="400"/>
              </a:spcBef>
              <a:spcAft>
                <a:spcPts val="0"/>
              </a:spcAft>
              <a:buClr>
                <a:schemeClr val="lt1"/>
              </a:buClr>
              <a:buSzPts val="1200"/>
              <a:buNone/>
              <a:defRPr sz="1200">
                <a:solidFill>
                  <a:schemeClr val="lt1"/>
                </a:solidFill>
              </a:defRPr>
            </a:lvl6pPr>
            <a:lvl7pPr marL="3200400" lvl="6" indent="-228600" algn="l" rtl="0">
              <a:lnSpc>
                <a:spcPct val="90000"/>
              </a:lnSpc>
              <a:spcBef>
                <a:spcPts val="400"/>
              </a:spcBef>
              <a:spcAft>
                <a:spcPts val="0"/>
              </a:spcAft>
              <a:buClr>
                <a:schemeClr val="lt1"/>
              </a:buClr>
              <a:buSzPts val="1200"/>
              <a:buNone/>
              <a:defRPr sz="1200">
                <a:solidFill>
                  <a:schemeClr val="lt1"/>
                </a:solidFill>
              </a:defRPr>
            </a:lvl7pPr>
            <a:lvl8pPr marL="3657600" lvl="7" indent="-228600" algn="l" rtl="0">
              <a:lnSpc>
                <a:spcPct val="90000"/>
              </a:lnSpc>
              <a:spcBef>
                <a:spcPts val="400"/>
              </a:spcBef>
              <a:spcAft>
                <a:spcPts val="0"/>
              </a:spcAft>
              <a:buClr>
                <a:schemeClr val="lt1"/>
              </a:buClr>
              <a:buSzPts val="1200"/>
              <a:buNone/>
              <a:defRPr sz="1200">
                <a:solidFill>
                  <a:schemeClr val="lt1"/>
                </a:solidFill>
              </a:defRPr>
            </a:lvl8pPr>
            <a:lvl9pPr marL="4114800" lvl="8" indent="-228600" algn="l" rtl="0">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lt1"/>
              </a:buClr>
              <a:buSzPts val="1800"/>
              <a:buNone/>
              <a:defRPr sz="1800" b="1"/>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lt1"/>
              </a:buClr>
              <a:buSzPts val="1200"/>
              <a:buNone/>
              <a:defRPr sz="1200" b="1"/>
            </a:lvl6pPr>
            <a:lvl7pPr marL="3200400" lvl="6" indent="-228600" algn="l" rtl="0">
              <a:lnSpc>
                <a:spcPct val="90000"/>
              </a:lnSpc>
              <a:spcBef>
                <a:spcPts val="400"/>
              </a:spcBef>
              <a:spcAft>
                <a:spcPts val="0"/>
              </a:spcAft>
              <a:buClr>
                <a:schemeClr val="lt1"/>
              </a:buClr>
              <a:buSzPts val="1200"/>
              <a:buNone/>
              <a:defRPr sz="1200" b="1"/>
            </a:lvl7pPr>
            <a:lvl8pPr marL="3657600" lvl="7" indent="-228600" algn="l" rtl="0">
              <a:lnSpc>
                <a:spcPct val="90000"/>
              </a:lnSpc>
              <a:spcBef>
                <a:spcPts val="400"/>
              </a:spcBef>
              <a:spcAft>
                <a:spcPts val="0"/>
              </a:spcAft>
              <a:buClr>
                <a:schemeClr val="lt1"/>
              </a:buClr>
              <a:buSzPts val="1200"/>
              <a:buNone/>
              <a:defRPr sz="1200" b="1"/>
            </a:lvl8pPr>
            <a:lvl9pPr marL="4114800" lvl="8" indent="-228600" algn="l" rtl="0">
              <a:lnSpc>
                <a:spcPct val="90000"/>
              </a:lnSpc>
              <a:spcBef>
                <a:spcPts val="400"/>
              </a:spcBef>
              <a:spcAft>
                <a:spcPts val="0"/>
              </a:spcAft>
              <a:buClr>
                <a:schemeClr val="lt1"/>
              </a:buClr>
              <a:buSzPts val="1200"/>
              <a:buNone/>
              <a:defRPr sz="1200" b="1"/>
            </a:lvl9pPr>
          </a:lstStyle>
          <a:p>
            <a:endParaRPr/>
          </a:p>
        </p:txBody>
      </p:sp>
      <p:sp>
        <p:nvSpPr>
          <p:cNvPr id="39" name="Google Shape;39;p6"/>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lt1"/>
              </a:buClr>
              <a:buSzPts val="1800"/>
              <a:buNone/>
              <a:defRPr sz="1800" b="1"/>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lt1"/>
              </a:buClr>
              <a:buSzPts val="1200"/>
              <a:buNone/>
              <a:defRPr sz="1200" b="1"/>
            </a:lvl6pPr>
            <a:lvl7pPr marL="3200400" lvl="6" indent="-228600" algn="l" rtl="0">
              <a:lnSpc>
                <a:spcPct val="90000"/>
              </a:lnSpc>
              <a:spcBef>
                <a:spcPts val="400"/>
              </a:spcBef>
              <a:spcAft>
                <a:spcPts val="0"/>
              </a:spcAft>
              <a:buClr>
                <a:schemeClr val="lt1"/>
              </a:buClr>
              <a:buSzPts val="1200"/>
              <a:buNone/>
              <a:defRPr sz="1200" b="1"/>
            </a:lvl7pPr>
            <a:lvl8pPr marL="3657600" lvl="7" indent="-228600" algn="l" rtl="0">
              <a:lnSpc>
                <a:spcPct val="90000"/>
              </a:lnSpc>
              <a:spcBef>
                <a:spcPts val="400"/>
              </a:spcBef>
              <a:spcAft>
                <a:spcPts val="0"/>
              </a:spcAft>
              <a:buClr>
                <a:schemeClr val="lt1"/>
              </a:buClr>
              <a:buSzPts val="1200"/>
              <a:buNone/>
              <a:defRPr sz="1200" b="1"/>
            </a:lvl8pPr>
            <a:lvl9pPr marL="4114800" lvl="8" indent="-228600" algn="l" rtl="0">
              <a:lnSpc>
                <a:spcPct val="90000"/>
              </a:lnSpc>
              <a:spcBef>
                <a:spcPts val="400"/>
              </a:spcBef>
              <a:spcAft>
                <a:spcPts val="0"/>
              </a:spcAft>
              <a:buClr>
                <a:schemeClr val="lt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lt1"/>
              </a:buClr>
              <a:buSzPts val="2400"/>
              <a:buChar char="•"/>
              <a:defRPr sz="2400"/>
            </a:lvl1pPr>
            <a:lvl2pPr marL="914400" lvl="1" indent="-361950" algn="l" rtl="0">
              <a:lnSpc>
                <a:spcPct val="90000"/>
              </a:lnSpc>
              <a:spcBef>
                <a:spcPts val="400"/>
              </a:spcBef>
              <a:spcAft>
                <a:spcPts val="0"/>
              </a:spcAft>
              <a:buClr>
                <a:schemeClr val="lt1"/>
              </a:buClr>
              <a:buSzPts val="2100"/>
              <a:buChar char="•"/>
              <a:defRPr sz="2100"/>
            </a:lvl2pPr>
            <a:lvl3pPr marL="1371600" lvl="2" indent="-342900" algn="l" rtl="0">
              <a:lnSpc>
                <a:spcPct val="90000"/>
              </a:lnSpc>
              <a:spcBef>
                <a:spcPts val="400"/>
              </a:spcBef>
              <a:spcAft>
                <a:spcPts val="0"/>
              </a:spcAft>
              <a:buClr>
                <a:schemeClr val="lt1"/>
              </a:buClr>
              <a:buSzPts val="1800"/>
              <a:buChar char="•"/>
              <a:defRPr sz="1800"/>
            </a:lvl3pPr>
            <a:lvl4pPr marL="1828800" lvl="3" indent="-323850" algn="l" rtl="0">
              <a:lnSpc>
                <a:spcPct val="90000"/>
              </a:lnSpc>
              <a:spcBef>
                <a:spcPts val="400"/>
              </a:spcBef>
              <a:spcAft>
                <a:spcPts val="0"/>
              </a:spcAft>
              <a:buClr>
                <a:schemeClr val="lt1"/>
              </a:buClr>
              <a:buSzPts val="1500"/>
              <a:buChar char="•"/>
              <a:defRPr sz="1500"/>
            </a:lvl4pPr>
            <a:lvl5pPr marL="2286000" lvl="4" indent="-323850" algn="l" rtl="0">
              <a:lnSpc>
                <a:spcPct val="90000"/>
              </a:lnSpc>
              <a:spcBef>
                <a:spcPts val="400"/>
              </a:spcBef>
              <a:spcAft>
                <a:spcPts val="0"/>
              </a:spcAft>
              <a:buClr>
                <a:schemeClr val="lt1"/>
              </a:buClr>
              <a:buSzPts val="1500"/>
              <a:buChar char="•"/>
              <a:defRPr sz="1500"/>
            </a:lvl5pPr>
            <a:lvl6pPr marL="2743200" lvl="5" indent="-323850" algn="l" rtl="0">
              <a:lnSpc>
                <a:spcPct val="90000"/>
              </a:lnSpc>
              <a:spcBef>
                <a:spcPts val="400"/>
              </a:spcBef>
              <a:spcAft>
                <a:spcPts val="0"/>
              </a:spcAft>
              <a:buClr>
                <a:schemeClr val="lt1"/>
              </a:buClr>
              <a:buSzPts val="1500"/>
              <a:buChar char="•"/>
              <a:defRPr sz="1500"/>
            </a:lvl6pPr>
            <a:lvl7pPr marL="3200400" lvl="6" indent="-323850" algn="l" rtl="0">
              <a:lnSpc>
                <a:spcPct val="90000"/>
              </a:lnSpc>
              <a:spcBef>
                <a:spcPts val="400"/>
              </a:spcBef>
              <a:spcAft>
                <a:spcPts val="0"/>
              </a:spcAft>
              <a:buClr>
                <a:schemeClr val="lt1"/>
              </a:buClr>
              <a:buSzPts val="1500"/>
              <a:buChar char="•"/>
              <a:defRPr sz="1500"/>
            </a:lvl7pPr>
            <a:lvl8pPr marL="3657600" lvl="7" indent="-323850" algn="l" rtl="0">
              <a:lnSpc>
                <a:spcPct val="90000"/>
              </a:lnSpc>
              <a:spcBef>
                <a:spcPts val="400"/>
              </a:spcBef>
              <a:spcAft>
                <a:spcPts val="0"/>
              </a:spcAft>
              <a:buClr>
                <a:schemeClr val="lt1"/>
              </a:buClr>
              <a:buSzPts val="1500"/>
              <a:buChar char="•"/>
              <a:defRPr sz="1500"/>
            </a:lvl8pPr>
            <a:lvl9pPr marL="4114800" lvl="8" indent="-323850" algn="l" rtl="0">
              <a:lnSpc>
                <a:spcPct val="90000"/>
              </a:lnSpc>
              <a:spcBef>
                <a:spcPts val="400"/>
              </a:spcBef>
              <a:spcAft>
                <a:spcPts val="0"/>
              </a:spcAft>
              <a:buClr>
                <a:schemeClr val="lt1"/>
              </a:buClr>
              <a:buSzPts val="1500"/>
              <a:buChar char="•"/>
              <a:defRPr sz="1500"/>
            </a:lvl9pPr>
          </a:lstStyle>
          <a:p>
            <a:endParaRPr/>
          </a:p>
        </p:txBody>
      </p:sp>
      <p:sp>
        <p:nvSpPr>
          <p:cNvPr id="57" name="Google Shape;57;p9"/>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lt1"/>
              </a:buClr>
              <a:buSzPts val="800"/>
              <a:buNone/>
              <a:defRPr sz="800"/>
            </a:lvl6pPr>
            <a:lvl7pPr marL="3200400" lvl="6" indent="-228600" algn="l" rtl="0">
              <a:lnSpc>
                <a:spcPct val="90000"/>
              </a:lnSpc>
              <a:spcBef>
                <a:spcPts val="400"/>
              </a:spcBef>
              <a:spcAft>
                <a:spcPts val="0"/>
              </a:spcAft>
              <a:buClr>
                <a:schemeClr val="lt1"/>
              </a:buClr>
              <a:buSzPts val="800"/>
              <a:buNone/>
              <a:defRPr sz="800"/>
            </a:lvl7pPr>
            <a:lvl8pPr marL="3657600" lvl="7" indent="-228600" algn="l" rtl="0">
              <a:lnSpc>
                <a:spcPct val="90000"/>
              </a:lnSpc>
              <a:spcBef>
                <a:spcPts val="400"/>
              </a:spcBef>
              <a:spcAft>
                <a:spcPts val="0"/>
              </a:spcAft>
              <a:buClr>
                <a:schemeClr val="lt1"/>
              </a:buClr>
              <a:buSzPts val="800"/>
              <a:buNone/>
              <a:defRPr sz="800"/>
            </a:lvl8pPr>
            <a:lvl9pPr marL="4114800" lvl="8" indent="-228600" algn="l" rtl="0">
              <a:lnSpc>
                <a:spcPct val="90000"/>
              </a:lnSpc>
              <a:spcBef>
                <a:spcPts val="400"/>
              </a:spcBef>
              <a:spcAft>
                <a:spcPts val="0"/>
              </a:spcAft>
              <a:buClr>
                <a:schemeClr val="lt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lt1"/>
              </a:buClr>
              <a:buSzPts val="800"/>
              <a:buNone/>
              <a:defRPr sz="800"/>
            </a:lvl6pPr>
            <a:lvl7pPr marL="3200400" lvl="6" indent="-228600" algn="l" rtl="0">
              <a:lnSpc>
                <a:spcPct val="90000"/>
              </a:lnSpc>
              <a:spcBef>
                <a:spcPts val="400"/>
              </a:spcBef>
              <a:spcAft>
                <a:spcPts val="0"/>
              </a:spcAft>
              <a:buClr>
                <a:schemeClr val="lt1"/>
              </a:buClr>
              <a:buSzPts val="800"/>
              <a:buNone/>
              <a:defRPr sz="800"/>
            </a:lvl7pPr>
            <a:lvl8pPr marL="3657600" lvl="7" indent="-228600" algn="l" rtl="0">
              <a:lnSpc>
                <a:spcPct val="90000"/>
              </a:lnSpc>
              <a:spcBef>
                <a:spcPts val="400"/>
              </a:spcBef>
              <a:spcAft>
                <a:spcPts val="0"/>
              </a:spcAft>
              <a:buClr>
                <a:schemeClr val="lt1"/>
              </a:buClr>
              <a:buSzPts val="800"/>
              <a:buNone/>
              <a:defRPr sz="800"/>
            </a:lvl8pPr>
            <a:lvl9pPr marL="4114800" lvl="8" indent="-228600" algn="l" rtl="0">
              <a:lnSpc>
                <a:spcPct val="90000"/>
              </a:lnSpc>
              <a:spcBef>
                <a:spcPts val="400"/>
              </a:spcBef>
              <a:spcAft>
                <a:spcPts val="0"/>
              </a:spcAft>
              <a:buClr>
                <a:schemeClr val="lt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0.xml"/><Relationship Id="rId7"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drive.google.com/drive/folders/1lv7azCLrSlXBymbYPKyEOkPeYr7SYwC2" TargetMode="Externa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8" Type="http://schemas.openxmlformats.org/officeDocument/2006/relationships/hyperlink" Target="https://drive.google.com/drive/folders/1SZOhD8kepBDakrZqgq9bfhRQeWurpM1j" TargetMode="External"/><Relationship Id="rId3" Type="http://schemas.openxmlformats.org/officeDocument/2006/relationships/image" Target="../media/image7.png"/><Relationship Id="rId7" Type="http://schemas.openxmlformats.org/officeDocument/2006/relationships/hyperlink" Target="https://drive.google.com/drive/folders/10ZT5Wi6oaifvU9clJIjL4Lr8dCVpsbt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rive.google.com/drive/folders/1xV6a_7S8TKizqqYyPfU5JSkyhOMFgyJF"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rive.google.com/file/d/1uWVVW8IqUo4GNu2fxpgWLzwP4KckA4-E/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mt="39000"/>
          </a:blip>
          <a:srcRect t="16770"/>
          <a:stretch/>
        </p:blipFill>
        <p:spPr>
          <a:xfrm>
            <a:off x="143750" y="646388"/>
            <a:ext cx="8877301" cy="4155513"/>
          </a:xfrm>
          <a:prstGeom prst="rect">
            <a:avLst/>
          </a:prstGeom>
          <a:noFill/>
          <a:ln>
            <a:noFill/>
          </a:ln>
        </p:spPr>
      </p:pic>
      <p:pic>
        <p:nvPicPr>
          <p:cNvPr id="8" name="Picture 7">
            <a:extLst>
              <a:ext uri="{FF2B5EF4-FFF2-40B4-BE49-F238E27FC236}">
                <a16:creationId xmlns:a16="http://schemas.microsoft.com/office/drawing/2014/main" id="{CC5B81F4-746A-40B3-BCD0-FAE8CA4C800C}"/>
              </a:ext>
            </a:extLst>
          </p:cNvPr>
          <p:cNvPicPr>
            <a:picLocks noChangeAspect="1"/>
          </p:cNvPicPr>
          <p:nvPr/>
        </p:nvPicPr>
        <p:blipFill>
          <a:blip r:embed="rId3"/>
          <a:stretch>
            <a:fillRect/>
          </a:stretch>
        </p:blipFill>
        <p:spPr>
          <a:xfrm>
            <a:off x="338137" y="175132"/>
            <a:ext cx="8467725" cy="4762500"/>
          </a:xfrm>
          <a:prstGeom prst="rect">
            <a:avLst/>
          </a:prstGeom>
        </p:spPr>
      </p:pic>
      <p:pic>
        <p:nvPicPr>
          <p:cNvPr id="85" name="Google Shape;85;p13"/>
          <p:cNvPicPr preferRelativeResize="0"/>
          <p:nvPr/>
        </p:nvPicPr>
        <p:blipFill rotWithShape="1">
          <a:blip r:embed="rId4">
            <a:alphaModFix/>
          </a:blip>
          <a:srcRect l="11045" t="38215" r="10559" b="41795"/>
          <a:stretch/>
        </p:blipFill>
        <p:spPr>
          <a:xfrm>
            <a:off x="368200" y="512025"/>
            <a:ext cx="2613400" cy="666375"/>
          </a:xfrm>
          <a:prstGeom prst="rect">
            <a:avLst/>
          </a:prstGeom>
          <a:noFill/>
          <a:ln>
            <a:noFill/>
          </a:ln>
        </p:spPr>
      </p:pic>
      <p:sp>
        <p:nvSpPr>
          <p:cNvPr id="86" name="Google Shape;86;p13"/>
          <p:cNvSpPr txBox="1"/>
          <p:nvPr/>
        </p:nvSpPr>
        <p:spPr>
          <a:xfrm>
            <a:off x="270100" y="1121475"/>
            <a:ext cx="33726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86BC24"/>
                </a:solidFill>
                <a:latin typeface="Ubuntu"/>
                <a:ea typeface="Ubuntu"/>
                <a:cs typeface="Ubuntu"/>
                <a:sym typeface="Ubuntu"/>
              </a:rPr>
              <a:t>|</a:t>
            </a:r>
            <a:r>
              <a:rPr lang="en" sz="3000">
                <a:solidFill>
                  <a:srgbClr val="FFFFFF"/>
                </a:solidFill>
                <a:latin typeface="Ubuntu"/>
                <a:ea typeface="Ubuntu"/>
                <a:cs typeface="Ubuntu"/>
                <a:sym typeface="Ubuntu"/>
              </a:rPr>
              <a:t>Proof Of Concept</a:t>
            </a:r>
            <a:endParaRPr sz="3000">
              <a:solidFill>
                <a:srgbClr val="FFFFFF"/>
              </a:solidFill>
              <a:latin typeface="Ubuntu"/>
              <a:ea typeface="Ubuntu"/>
              <a:cs typeface="Ubuntu"/>
              <a:sym typeface="Ubuntu"/>
            </a:endParaRPr>
          </a:p>
        </p:txBody>
      </p:sp>
      <p:sp>
        <p:nvSpPr>
          <p:cNvPr id="87" name="Google Shape;87;p13"/>
          <p:cNvSpPr txBox="1"/>
          <p:nvPr/>
        </p:nvSpPr>
        <p:spPr>
          <a:xfrm>
            <a:off x="10400" y="2850575"/>
            <a:ext cx="9144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Calibri"/>
                <a:ea typeface="Calibri"/>
                <a:cs typeface="Calibri"/>
                <a:sym typeface="Calibri"/>
              </a:rPr>
              <a:t>COGNITIVE AUTOMATION FOR</a:t>
            </a:r>
            <a:endParaRPr sz="3600">
              <a:solidFill>
                <a:srgbClr val="FFFFFF"/>
              </a:solidFill>
              <a:latin typeface="Calibri"/>
              <a:ea typeface="Calibri"/>
              <a:cs typeface="Calibri"/>
              <a:sym typeface="Calibri"/>
            </a:endParaRPr>
          </a:p>
          <a:p>
            <a:pPr marL="0" lvl="0" indent="0" algn="ctr" rtl="0">
              <a:spcBef>
                <a:spcPts val="0"/>
              </a:spcBef>
              <a:spcAft>
                <a:spcPts val="0"/>
              </a:spcAft>
              <a:buNone/>
            </a:pPr>
            <a:r>
              <a:rPr lang="en" sz="3600">
                <a:solidFill>
                  <a:srgbClr val="FFFFFF"/>
                </a:solidFill>
                <a:latin typeface="Calibri"/>
                <a:ea typeface="Calibri"/>
                <a:cs typeface="Calibri"/>
                <a:sym typeface="Calibri"/>
              </a:rPr>
              <a:t>CLIMATE SMART &amp; SUSTAINABLE FARMING</a:t>
            </a:r>
            <a:endParaRPr sz="3600">
              <a:solidFill>
                <a:srgbClr val="FFFFFF"/>
              </a:solidFill>
              <a:latin typeface="Calibri"/>
              <a:ea typeface="Calibri"/>
              <a:cs typeface="Calibri"/>
              <a:sym typeface="Calibri"/>
            </a:endParaRPr>
          </a:p>
        </p:txBody>
      </p:sp>
      <p:sp>
        <p:nvSpPr>
          <p:cNvPr id="88" name="Google Shape;88;p13"/>
          <p:cNvSpPr txBox="1"/>
          <p:nvPr/>
        </p:nvSpPr>
        <p:spPr>
          <a:xfrm>
            <a:off x="6068300" y="4389500"/>
            <a:ext cx="26133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latin typeface="Calibri"/>
                <a:ea typeface="Calibri"/>
                <a:cs typeface="Calibri"/>
                <a:sym typeface="Calibri"/>
              </a:rPr>
              <a:t>Team Captain: </a:t>
            </a:r>
            <a:r>
              <a:rPr lang="en" sz="1600" dirty="0">
                <a:solidFill>
                  <a:srgbClr val="86BC24"/>
                </a:solidFill>
                <a:latin typeface="Calibri"/>
                <a:ea typeface="Calibri"/>
                <a:cs typeface="Calibri"/>
                <a:sym typeface="Calibri"/>
              </a:rPr>
              <a:t>Shivam Gohri</a:t>
            </a:r>
            <a:endParaRPr sz="1600" dirty="0">
              <a:solidFill>
                <a:srgbClr val="86BC24"/>
              </a:solidFill>
              <a:latin typeface="Calibri"/>
              <a:ea typeface="Calibri"/>
              <a:cs typeface="Calibri"/>
              <a:sym typeface="Calibri"/>
            </a:endParaRPr>
          </a:p>
        </p:txBody>
      </p:sp>
      <p:sp>
        <p:nvSpPr>
          <p:cNvPr id="89" name="Google Shape;89;p13"/>
          <p:cNvSpPr txBox="1"/>
          <p:nvPr/>
        </p:nvSpPr>
        <p:spPr>
          <a:xfrm>
            <a:off x="6068300" y="4621575"/>
            <a:ext cx="35019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latin typeface="Calibri"/>
                <a:ea typeface="Calibri"/>
                <a:cs typeface="Calibri"/>
                <a:sym typeface="Calibri"/>
              </a:rPr>
              <a:t>Team: </a:t>
            </a:r>
            <a:r>
              <a:rPr lang="en" sz="1600" dirty="0">
                <a:solidFill>
                  <a:srgbClr val="86BC24"/>
                </a:solidFill>
                <a:latin typeface="Calibri"/>
                <a:ea typeface="Calibri"/>
                <a:cs typeface="Calibri"/>
                <a:sym typeface="Calibri"/>
              </a:rPr>
              <a:t>UIET Chandigarh_intelliJ</a:t>
            </a:r>
            <a:endParaRPr sz="1600" dirty="0">
              <a:solidFill>
                <a:srgbClr val="86BC2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4"/>
          <p:cNvSpPr/>
          <p:nvPr/>
        </p:nvSpPr>
        <p:spPr>
          <a:xfrm>
            <a:off x="3936863" y="1334800"/>
            <a:ext cx="2203500" cy="31716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3994688" y="1295325"/>
            <a:ext cx="2203500" cy="31716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056963" y="1258575"/>
            <a:ext cx="2203500" cy="31716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3874288" y="1363375"/>
            <a:ext cx="2203500" cy="31716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rgbClr val="86BC24"/>
                </a:solidFill>
                <a:latin typeface="Ubuntu"/>
                <a:ea typeface="Ubuntu"/>
                <a:cs typeface="Ubuntu"/>
                <a:sym typeface="Ubuntu"/>
              </a:rPr>
              <a:t>|</a:t>
            </a:r>
            <a:r>
              <a:rPr lang="en" sz="3800">
                <a:solidFill>
                  <a:srgbClr val="FFFFFF"/>
                </a:solidFill>
                <a:latin typeface="Ubuntu"/>
                <a:ea typeface="Ubuntu"/>
                <a:cs typeface="Ubuntu"/>
                <a:sym typeface="Ubuntu"/>
              </a:rPr>
              <a:t>DATA MODEL</a:t>
            </a:r>
            <a:endParaRPr sz="3800">
              <a:solidFill>
                <a:srgbClr val="FFFFFF"/>
              </a:solidFill>
              <a:latin typeface="Ubuntu"/>
              <a:ea typeface="Ubuntu"/>
              <a:cs typeface="Ubuntu"/>
              <a:sym typeface="Ubuntu"/>
            </a:endParaRPr>
          </a:p>
        </p:txBody>
      </p:sp>
      <p:sp>
        <p:nvSpPr>
          <p:cNvPr id="335" name="Google Shape;335;p24"/>
          <p:cNvSpPr/>
          <p:nvPr/>
        </p:nvSpPr>
        <p:spPr>
          <a:xfrm>
            <a:off x="986013" y="1573900"/>
            <a:ext cx="1496100" cy="10776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996663" y="3411400"/>
            <a:ext cx="1702200" cy="11820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4364788" y="2001575"/>
            <a:ext cx="1530300" cy="14481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4440988" y="3745600"/>
            <a:ext cx="1313700" cy="504300"/>
          </a:xfrm>
          <a:prstGeom prst="roundRect">
            <a:avLst>
              <a:gd name="adj" fmla="val 16667"/>
            </a:avLst>
          </a:prstGeom>
          <a:no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txBox="1"/>
          <p:nvPr/>
        </p:nvSpPr>
        <p:spPr>
          <a:xfrm>
            <a:off x="4043913" y="1363375"/>
            <a:ext cx="20772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Calibri"/>
                <a:ea typeface="Calibri"/>
                <a:cs typeface="Calibri"/>
                <a:sym typeface="Calibri"/>
              </a:rPr>
              <a:t>SENSOR ID</a:t>
            </a:r>
            <a:endParaRPr sz="2000">
              <a:solidFill>
                <a:srgbClr val="FFFFFF"/>
              </a:solidFill>
              <a:latin typeface="Calibri"/>
              <a:ea typeface="Calibri"/>
              <a:cs typeface="Calibri"/>
              <a:sym typeface="Calibri"/>
            </a:endParaRPr>
          </a:p>
        </p:txBody>
      </p:sp>
      <p:sp>
        <p:nvSpPr>
          <p:cNvPr id="340" name="Google Shape;340;p24"/>
          <p:cNvSpPr txBox="1"/>
          <p:nvPr/>
        </p:nvSpPr>
        <p:spPr>
          <a:xfrm>
            <a:off x="4509513" y="2256100"/>
            <a:ext cx="1603200" cy="7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-Temperature</a:t>
            </a: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 sz="1200">
                <a:solidFill>
                  <a:srgbClr val="FFFFFF"/>
                </a:solidFill>
                <a:latin typeface="Calibri"/>
                <a:ea typeface="Calibri"/>
                <a:cs typeface="Calibri"/>
                <a:sym typeface="Calibri"/>
              </a:rPr>
              <a:t>-Humidity</a:t>
            </a: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 sz="1200">
                <a:solidFill>
                  <a:srgbClr val="FFFFFF"/>
                </a:solidFill>
                <a:latin typeface="Calibri"/>
                <a:ea typeface="Calibri"/>
                <a:cs typeface="Calibri"/>
                <a:sym typeface="Calibri"/>
              </a:rPr>
              <a:t>-Soil moisture</a:t>
            </a: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 sz="1200">
                <a:solidFill>
                  <a:srgbClr val="FFFFFF"/>
                </a:solidFill>
                <a:latin typeface="Calibri"/>
                <a:ea typeface="Calibri"/>
                <a:cs typeface="Calibri"/>
                <a:sym typeface="Calibri"/>
              </a:rPr>
              <a:t>-Soil pH</a:t>
            </a: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 sz="1200">
                <a:solidFill>
                  <a:srgbClr val="FFFFFF"/>
                </a:solidFill>
                <a:latin typeface="Calibri"/>
                <a:ea typeface="Calibri"/>
                <a:cs typeface="Calibri"/>
                <a:sym typeface="Calibri"/>
              </a:rPr>
              <a:t>-Air Quality</a:t>
            </a:r>
            <a:endParaRPr sz="1200">
              <a:solidFill>
                <a:srgbClr val="FFFFFF"/>
              </a:solidFill>
              <a:latin typeface="Calibri"/>
              <a:ea typeface="Calibri"/>
              <a:cs typeface="Calibri"/>
              <a:sym typeface="Calibri"/>
            </a:endParaRPr>
          </a:p>
        </p:txBody>
      </p:sp>
      <p:sp>
        <p:nvSpPr>
          <p:cNvPr id="341" name="Google Shape;341;p24"/>
          <p:cNvSpPr txBox="1"/>
          <p:nvPr/>
        </p:nvSpPr>
        <p:spPr>
          <a:xfrm>
            <a:off x="4102888" y="1960600"/>
            <a:ext cx="20772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SENSOR DATA</a:t>
            </a:r>
            <a:endParaRPr>
              <a:solidFill>
                <a:srgbClr val="FFFFFF"/>
              </a:solidFill>
              <a:latin typeface="Calibri"/>
              <a:ea typeface="Calibri"/>
              <a:cs typeface="Calibri"/>
              <a:sym typeface="Calibri"/>
            </a:endParaRPr>
          </a:p>
        </p:txBody>
      </p:sp>
      <p:sp>
        <p:nvSpPr>
          <p:cNvPr id="342" name="Google Shape;342;p24"/>
          <p:cNvSpPr txBox="1"/>
          <p:nvPr/>
        </p:nvSpPr>
        <p:spPr>
          <a:xfrm>
            <a:off x="4288588" y="3754575"/>
            <a:ext cx="16032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IMAGE</a:t>
            </a:r>
            <a:endParaRPr>
              <a:solidFill>
                <a:srgbClr val="FFFFFF"/>
              </a:solidFill>
              <a:latin typeface="Calibri"/>
              <a:ea typeface="Calibri"/>
              <a:cs typeface="Calibri"/>
              <a:sym typeface="Calibri"/>
            </a:endParaRPr>
          </a:p>
        </p:txBody>
      </p:sp>
      <p:sp>
        <p:nvSpPr>
          <p:cNvPr id="343" name="Google Shape;343;p24"/>
          <p:cNvSpPr txBox="1"/>
          <p:nvPr/>
        </p:nvSpPr>
        <p:spPr>
          <a:xfrm>
            <a:off x="995819" y="1573900"/>
            <a:ext cx="13998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TYPE: FLOAT</a:t>
            </a:r>
            <a:endParaRPr>
              <a:solidFill>
                <a:srgbClr val="FFFFFF"/>
              </a:solidFill>
              <a:latin typeface="Calibri"/>
              <a:ea typeface="Calibri"/>
              <a:cs typeface="Calibri"/>
              <a:sym typeface="Calibri"/>
            </a:endParaRPr>
          </a:p>
        </p:txBody>
      </p:sp>
      <p:sp>
        <p:nvSpPr>
          <p:cNvPr id="344" name="Google Shape;344;p24"/>
          <p:cNvSpPr txBox="1"/>
          <p:nvPr/>
        </p:nvSpPr>
        <p:spPr>
          <a:xfrm>
            <a:off x="1122813" y="1931100"/>
            <a:ext cx="12600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-Location</a:t>
            </a:r>
            <a:endParaRPr sz="1100">
              <a:solidFill>
                <a:srgbClr val="FFFFFF"/>
              </a:solidFill>
              <a:latin typeface="Calibri"/>
              <a:ea typeface="Calibri"/>
              <a:cs typeface="Calibri"/>
              <a:sym typeface="Calibri"/>
            </a:endParaRPr>
          </a:p>
          <a:p>
            <a:pPr marL="0" lvl="0" indent="0" algn="l" rtl="0">
              <a:spcBef>
                <a:spcPts val="0"/>
              </a:spcBef>
              <a:spcAft>
                <a:spcPts val="0"/>
              </a:spcAft>
              <a:buNone/>
            </a:pPr>
            <a:r>
              <a:rPr lang="en" sz="1100">
                <a:solidFill>
                  <a:srgbClr val="FFFFFF"/>
                </a:solidFill>
                <a:latin typeface="Calibri"/>
                <a:ea typeface="Calibri"/>
                <a:cs typeface="Calibri"/>
                <a:sym typeface="Calibri"/>
              </a:rPr>
              <a:t>-Weightage</a:t>
            </a:r>
            <a:endParaRPr sz="1100">
              <a:solidFill>
                <a:srgbClr val="FFFFFF"/>
              </a:solidFill>
              <a:latin typeface="Calibri"/>
              <a:ea typeface="Calibri"/>
              <a:cs typeface="Calibri"/>
              <a:sym typeface="Calibri"/>
            </a:endParaRPr>
          </a:p>
          <a:p>
            <a:pPr marL="0" lvl="0" indent="0" algn="l" rtl="0">
              <a:spcBef>
                <a:spcPts val="0"/>
              </a:spcBef>
              <a:spcAft>
                <a:spcPts val="0"/>
              </a:spcAft>
              <a:buNone/>
            </a:pPr>
            <a:r>
              <a:rPr lang="en" sz="1100">
                <a:solidFill>
                  <a:srgbClr val="FFFFFF"/>
                </a:solidFill>
                <a:latin typeface="Calibri"/>
                <a:ea typeface="Calibri"/>
                <a:cs typeface="Calibri"/>
                <a:sym typeface="Calibri"/>
              </a:rPr>
              <a:t>-Crop-dependent</a:t>
            </a:r>
            <a:endParaRPr sz="1100">
              <a:solidFill>
                <a:srgbClr val="FFFFFF"/>
              </a:solidFill>
              <a:latin typeface="Calibri"/>
              <a:ea typeface="Calibri"/>
              <a:cs typeface="Calibri"/>
              <a:sym typeface="Calibri"/>
            </a:endParaRPr>
          </a:p>
        </p:txBody>
      </p:sp>
      <p:sp>
        <p:nvSpPr>
          <p:cNvPr id="345" name="Google Shape;345;p24"/>
          <p:cNvSpPr txBox="1"/>
          <p:nvPr/>
        </p:nvSpPr>
        <p:spPr>
          <a:xfrm>
            <a:off x="1049463" y="3428800"/>
            <a:ext cx="1627800" cy="10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-Soil Texture</a:t>
            </a:r>
            <a:endParaRPr sz="11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FFFFFF"/>
                </a:solidFill>
                <a:latin typeface="Calibri"/>
                <a:ea typeface="Calibri"/>
                <a:cs typeface="Calibri"/>
                <a:sym typeface="Calibri"/>
              </a:rPr>
              <a:t>-Disease Detection</a:t>
            </a:r>
            <a:endParaRPr sz="11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FFFFFF"/>
                </a:solidFill>
                <a:latin typeface="Calibri"/>
                <a:ea typeface="Calibri"/>
                <a:cs typeface="Calibri"/>
                <a:sym typeface="Calibri"/>
              </a:rPr>
              <a:t>-Weed &amp; Pest Detection</a:t>
            </a:r>
            <a:endParaRPr sz="11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FFFFFF"/>
                </a:solidFill>
                <a:latin typeface="Calibri"/>
                <a:ea typeface="Calibri"/>
                <a:cs typeface="Calibri"/>
                <a:sym typeface="Calibri"/>
              </a:rPr>
              <a:t>-Yield Prediction</a:t>
            </a:r>
            <a:endParaRPr sz="11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FFFFFF"/>
                </a:solidFill>
                <a:latin typeface="Calibri"/>
                <a:ea typeface="Calibri"/>
                <a:cs typeface="Calibri"/>
                <a:sym typeface="Calibri"/>
              </a:rPr>
              <a:t>-Desirable Crop(s)</a:t>
            </a:r>
            <a:endParaRPr sz="1100">
              <a:solidFill>
                <a:srgbClr val="FFFFFF"/>
              </a:solidFill>
              <a:latin typeface="Calibri"/>
              <a:ea typeface="Calibri"/>
              <a:cs typeface="Calibri"/>
              <a:sym typeface="Calibri"/>
            </a:endParaRPr>
          </a:p>
          <a:p>
            <a:pPr marL="0" lvl="0" indent="0" algn="l" rtl="0">
              <a:spcBef>
                <a:spcPts val="0"/>
              </a:spcBef>
              <a:spcAft>
                <a:spcPts val="0"/>
              </a:spcAft>
              <a:buNone/>
            </a:pPr>
            <a:endParaRPr sz="1100">
              <a:solidFill>
                <a:srgbClr val="FFFFFF"/>
              </a:solidFill>
              <a:latin typeface="Calibri"/>
              <a:ea typeface="Calibri"/>
              <a:cs typeface="Calibri"/>
              <a:sym typeface="Calibri"/>
            </a:endParaRPr>
          </a:p>
        </p:txBody>
      </p:sp>
      <p:sp>
        <p:nvSpPr>
          <p:cNvPr id="346" name="Google Shape;346;p24"/>
          <p:cNvSpPr txBox="1"/>
          <p:nvPr/>
        </p:nvSpPr>
        <p:spPr>
          <a:xfrm>
            <a:off x="1135463" y="3046000"/>
            <a:ext cx="13998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FFFF"/>
                </a:solidFill>
                <a:latin typeface="Calibri"/>
                <a:ea typeface="Calibri"/>
                <a:cs typeface="Calibri"/>
                <a:sym typeface="Calibri"/>
              </a:rPr>
              <a:t>Derived Features</a:t>
            </a:r>
            <a:endParaRPr i="1">
              <a:solidFill>
                <a:srgbClr val="FFFFFF"/>
              </a:solidFill>
              <a:latin typeface="Calibri"/>
              <a:ea typeface="Calibri"/>
              <a:cs typeface="Calibri"/>
              <a:sym typeface="Calibri"/>
            </a:endParaRPr>
          </a:p>
        </p:txBody>
      </p:sp>
      <p:sp>
        <p:nvSpPr>
          <p:cNvPr id="347" name="Google Shape;347;p24"/>
          <p:cNvSpPr txBox="1"/>
          <p:nvPr/>
        </p:nvSpPr>
        <p:spPr>
          <a:xfrm>
            <a:off x="983063" y="1217200"/>
            <a:ext cx="13998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FFFFFF"/>
                </a:solidFill>
                <a:latin typeface="Calibri"/>
                <a:ea typeface="Calibri"/>
                <a:cs typeface="Calibri"/>
                <a:sym typeface="Calibri"/>
              </a:rPr>
              <a:t>Attributes</a:t>
            </a:r>
            <a:endParaRPr i="1">
              <a:solidFill>
                <a:srgbClr val="FFFFFF"/>
              </a:solidFill>
              <a:latin typeface="Calibri"/>
              <a:ea typeface="Calibri"/>
              <a:cs typeface="Calibri"/>
              <a:sym typeface="Calibri"/>
            </a:endParaRPr>
          </a:p>
        </p:txBody>
      </p:sp>
      <p:cxnSp>
        <p:nvCxnSpPr>
          <p:cNvPr id="348" name="Google Shape;348;p24"/>
          <p:cNvCxnSpPr>
            <a:stCxn id="335" idx="1"/>
            <a:endCxn id="336" idx="1"/>
          </p:cNvCxnSpPr>
          <p:nvPr/>
        </p:nvCxnSpPr>
        <p:spPr>
          <a:xfrm>
            <a:off x="986013" y="2112700"/>
            <a:ext cx="10800" cy="1889700"/>
          </a:xfrm>
          <a:prstGeom prst="bentConnector3">
            <a:avLst>
              <a:gd name="adj1" fmla="val -2204861"/>
            </a:avLst>
          </a:prstGeom>
          <a:noFill/>
          <a:ln w="19050" cap="flat" cmpd="sng">
            <a:solidFill>
              <a:srgbClr val="EFEFEF"/>
            </a:solidFill>
            <a:prstDash val="dot"/>
            <a:round/>
            <a:headEnd type="none" w="med" len="med"/>
            <a:tailEnd type="none" w="med" len="med"/>
          </a:ln>
        </p:spPr>
      </p:cxnSp>
      <p:cxnSp>
        <p:nvCxnSpPr>
          <p:cNvPr id="349" name="Google Shape;349;p24"/>
          <p:cNvCxnSpPr/>
          <p:nvPr/>
        </p:nvCxnSpPr>
        <p:spPr>
          <a:xfrm>
            <a:off x="2753463" y="3967600"/>
            <a:ext cx="1671300" cy="11400"/>
          </a:xfrm>
          <a:prstGeom prst="straightConnector1">
            <a:avLst/>
          </a:prstGeom>
          <a:noFill/>
          <a:ln w="19050" cap="flat" cmpd="sng">
            <a:solidFill>
              <a:srgbClr val="EFEFEF"/>
            </a:solidFill>
            <a:prstDash val="dot"/>
            <a:round/>
            <a:headEnd type="none" w="med" len="med"/>
            <a:tailEnd type="diamond" w="med" len="med"/>
          </a:ln>
        </p:spPr>
      </p:cxnSp>
      <p:cxnSp>
        <p:nvCxnSpPr>
          <p:cNvPr id="350" name="Google Shape;350;p24"/>
          <p:cNvCxnSpPr/>
          <p:nvPr/>
        </p:nvCxnSpPr>
        <p:spPr>
          <a:xfrm>
            <a:off x="2524863" y="2367400"/>
            <a:ext cx="1841400" cy="2700"/>
          </a:xfrm>
          <a:prstGeom prst="straightConnector1">
            <a:avLst/>
          </a:prstGeom>
          <a:noFill/>
          <a:ln w="19050" cap="flat" cmpd="sng">
            <a:solidFill>
              <a:srgbClr val="EFEFEF"/>
            </a:solidFill>
            <a:prstDash val="dot"/>
            <a:round/>
            <a:headEnd type="none" w="med" len="med"/>
            <a:tailEnd type="diamond" w="med" len="med"/>
          </a:ln>
        </p:spPr>
      </p:cxnSp>
      <p:sp>
        <p:nvSpPr>
          <p:cNvPr id="354" name="Google Shape;354;p24"/>
          <p:cNvSpPr txBox="1"/>
          <p:nvPr/>
        </p:nvSpPr>
        <p:spPr>
          <a:xfrm>
            <a:off x="4382613" y="822250"/>
            <a:ext cx="13998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FFFFFF"/>
                </a:solidFill>
                <a:latin typeface="Calibri"/>
                <a:ea typeface="Calibri"/>
                <a:cs typeface="Calibri"/>
                <a:sym typeface="Calibri"/>
              </a:rPr>
              <a:t>Sensor Data</a:t>
            </a:r>
            <a:endParaRPr i="1">
              <a:solidFill>
                <a:srgbClr val="FFFFFF"/>
              </a:solidFill>
              <a:latin typeface="Calibri"/>
              <a:ea typeface="Calibri"/>
              <a:cs typeface="Calibri"/>
              <a:sym typeface="Calibri"/>
            </a:endParaRPr>
          </a:p>
        </p:txBody>
      </p:sp>
      <p:graphicFrame>
        <p:nvGraphicFramePr>
          <p:cNvPr id="24" name="Object 23">
            <a:extLst>
              <a:ext uri="{FF2B5EF4-FFF2-40B4-BE49-F238E27FC236}">
                <a16:creationId xmlns:a16="http://schemas.microsoft.com/office/drawing/2014/main" id="{5454334F-7FD1-4EED-BCCD-D0804ECE3420}"/>
              </a:ext>
            </a:extLst>
          </p:cNvPr>
          <p:cNvGraphicFramePr>
            <a:graphicFrameLocks noChangeAspect="1"/>
          </p:cNvGraphicFramePr>
          <p:nvPr>
            <p:extLst>
              <p:ext uri="{D42A27DB-BD31-4B8C-83A1-F6EECF244321}">
                <p14:modId xmlns:p14="http://schemas.microsoft.com/office/powerpoint/2010/main" val="260435283"/>
              </p:ext>
            </p:extLst>
          </p:nvPr>
        </p:nvGraphicFramePr>
        <p:xfrm>
          <a:off x="7318375" y="1362075"/>
          <a:ext cx="1470025" cy="541338"/>
        </p:xfrm>
        <a:graphic>
          <a:graphicData uri="http://schemas.openxmlformats.org/presentationml/2006/ole">
            <mc:AlternateContent xmlns:mc="http://schemas.openxmlformats.org/markup-compatibility/2006">
              <mc:Choice xmlns:v="urn:schemas-microsoft-com:vml" Requires="v">
                <p:oleObj spid="_x0000_s2102" name="Packager Shell Object" showAsIcon="1" r:id="rId4" imgW="1303560" imgH="478800" progId="Package">
                  <p:embed/>
                </p:oleObj>
              </mc:Choice>
              <mc:Fallback>
                <p:oleObj name="Packager Shell Object" showAsIcon="1" r:id="rId4" imgW="1303560" imgH="478800" progId="Package">
                  <p:embed/>
                  <p:pic>
                    <p:nvPicPr>
                      <p:cNvPr id="2" name="Object 1">
                        <a:extLst>
                          <a:ext uri="{FF2B5EF4-FFF2-40B4-BE49-F238E27FC236}">
                            <a16:creationId xmlns:a16="http://schemas.microsoft.com/office/drawing/2014/main" id="{E0EFC016-8502-4DE5-B5EE-513DCED45F17}"/>
                          </a:ext>
                        </a:extLst>
                      </p:cNvPr>
                      <p:cNvPicPr/>
                      <p:nvPr/>
                    </p:nvPicPr>
                    <p:blipFill>
                      <a:blip r:embed="rId5"/>
                      <a:stretch>
                        <a:fillRect/>
                      </a:stretch>
                    </p:blipFill>
                    <p:spPr>
                      <a:xfrm>
                        <a:off x="7318375" y="1362075"/>
                        <a:ext cx="1470025" cy="541338"/>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2B53CE3D-C2F5-40FB-9FF6-2DCF040F7B5F}"/>
              </a:ext>
            </a:extLst>
          </p:cNvPr>
          <p:cNvSpPr txBox="1"/>
          <p:nvPr/>
        </p:nvSpPr>
        <p:spPr>
          <a:xfrm>
            <a:off x="7059861" y="1385740"/>
            <a:ext cx="578390" cy="307777"/>
          </a:xfrm>
          <a:prstGeom prst="rect">
            <a:avLst/>
          </a:prstGeom>
          <a:noFill/>
        </p:spPr>
        <p:txBody>
          <a:bodyPr wrap="square" rtlCol="0">
            <a:spAutoFit/>
          </a:bodyPr>
          <a:lstStyle/>
          <a:p>
            <a:r>
              <a:rPr lang="en-US" dirty="0">
                <a:solidFill>
                  <a:schemeClr val="tx2">
                    <a:lumMod val="90000"/>
                  </a:schemeClr>
                </a:solidFill>
              </a:rPr>
              <a:t>.pdf</a:t>
            </a:r>
            <a:endParaRPr lang="en-IN" dirty="0">
              <a:solidFill>
                <a:schemeClr val="tx2">
                  <a:lumMod val="90000"/>
                </a:schemeClr>
              </a:solidFill>
            </a:endParaRPr>
          </a:p>
        </p:txBody>
      </p:sp>
      <p:cxnSp>
        <p:nvCxnSpPr>
          <p:cNvPr id="26" name="Straight Arrow Connector 25">
            <a:extLst>
              <a:ext uri="{FF2B5EF4-FFF2-40B4-BE49-F238E27FC236}">
                <a16:creationId xmlns:a16="http://schemas.microsoft.com/office/drawing/2014/main" id="{904B9C81-94E3-4A92-A78A-E30DA7DFD701}"/>
              </a:ext>
            </a:extLst>
          </p:cNvPr>
          <p:cNvCxnSpPr/>
          <p:nvPr/>
        </p:nvCxnSpPr>
        <p:spPr>
          <a:xfrm>
            <a:off x="7496697" y="1541511"/>
            <a:ext cx="241897" cy="1"/>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58010B-8C0F-40C5-87AF-0C3721900E9D}"/>
              </a:ext>
            </a:extLst>
          </p:cNvPr>
          <p:cNvSpPr txBox="1"/>
          <p:nvPr/>
        </p:nvSpPr>
        <p:spPr>
          <a:xfrm>
            <a:off x="7083364" y="2267264"/>
            <a:ext cx="688039" cy="307777"/>
          </a:xfrm>
          <a:prstGeom prst="rect">
            <a:avLst/>
          </a:prstGeom>
          <a:noFill/>
        </p:spPr>
        <p:txBody>
          <a:bodyPr wrap="square" rtlCol="0">
            <a:spAutoFit/>
          </a:bodyPr>
          <a:lstStyle/>
          <a:p>
            <a:r>
              <a:rPr lang="en-IN" dirty="0">
                <a:solidFill>
                  <a:schemeClr val="bg1"/>
                </a:solidFill>
              </a:rPr>
              <a:t>.xlsx </a:t>
            </a:r>
          </a:p>
        </p:txBody>
      </p:sp>
      <p:cxnSp>
        <p:nvCxnSpPr>
          <p:cNvPr id="30" name="Straight Arrow Connector 29">
            <a:extLst>
              <a:ext uri="{FF2B5EF4-FFF2-40B4-BE49-F238E27FC236}">
                <a16:creationId xmlns:a16="http://schemas.microsoft.com/office/drawing/2014/main" id="{33A5CAC9-696D-4CAA-9DD1-16A9BE6B3889}"/>
              </a:ext>
            </a:extLst>
          </p:cNvPr>
          <p:cNvCxnSpPr/>
          <p:nvPr/>
        </p:nvCxnSpPr>
        <p:spPr>
          <a:xfrm>
            <a:off x="7562571" y="2422047"/>
            <a:ext cx="254469" cy="1"/>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hlinkClick r:id="rId6"/>
            <a:extLst>
              <a:ext uri="{FF2B5EF4-FFF2-40B4-BE49-F238E27FC236}">
                <a16:creationId xmlns:a16="http://schemas.microsoft.com/office/drawing/2014/main" id="{34B6DB7B-DA17-4C77-955E-8A8EC5E5B812}"/>
              </a:ext>
            </a:extLst>
          </p:cNvPr>
          <p:cNvSpPr txBox="1"/>
          <p:nvPr/>
        </p:nvSpPr>
        <p:spPr>
          <a:xfrm>
            <a:off x="6539508" y="3147596"/>
            <a:ext cx="2304788" cy="830997"/>
          </a:xfrm>
          <a:prstGeom prst="rect">
            <a:avLst/>
          </a:prstGeom>
          <a:noFill/>
          <a:ln>
            <a:solidFill>
              <a:srgbClr val="92D050"/>
            </a:solidFill>
          </a:ln>
        </p:spPr>
        <p:txBody>
          <a:bodyPr wrap="square" rtlCol="0">
            <a:spAutoFit/>
          </a:bodyPr>
          <a:lstStyle/>
          <a:p>
            <a:pPr algn="ctr"/>
            <a:r>
              <a:rPr lang="en-US" sz="1300" b="1" dirty="0">
                <a:solidFill>
                  <a:schemeClr val="lt1"/>
                </a:solidFill>
                <a:latin typeface="Calibri"/>
                <a:ea typeface="Calibri"/>
                <a:cs typeface="Calibri"/>
                <a:sym typeface="Calibri"/>
              </a:rPr>
              <a:t>CLICK TO ACCESS FULL</a:t>
            </a:r>
          </a:p>
          <a:p>
            <a:pPr algn="ctr"/>
            <a:r>
              <a:rPr lang="en-US" sz="1300" b="1" dirty="0">
                <a:solidFill>
                  <a:schemeClr val="lt1"/>
                </a:solidFill>
                <a:latin typeface="Calibri"/>
                <a:ea typeface="Calibri"/>
                <a:cs typeface="Calibri"/>
                <a:sym typeface="Calibri"/>
              </a:rPr>
              <a:t>DRIVE FOLDER:</a:t>
            </a:r>
          </a:p>
          <a:p>
            <a:pPr algn="ctr"/>
            <a:r>
              <a:rPr lang="en-IN" sz="1100" b="1" dirty="0">
                <a:hlinkClick r:id="rId6"/>
              </a:rPr>
              <a:t>IntelliJ</a:t>
            </a:r>
            <a:endParaRPr lang="en-IN" sz="1100" b="1" dirty="0"/>
          </a:p>
          <a:p>
            <a:pPr algn="ctr"/>
            <a:r>
              <a:rPr lang="en-IN" sz="1100" b="1" dirty="0">
                <a:solidFill>
                  <a:schemeClr val="bg1"/>
                </a:solidFill>
              </a:rPr>
              <a:t>(bit.ly/</a:t>
            </a:r>
            <a:r>
              <a:rPr lang="en-IN" sz="1100" b="1" dirty="0" err="1">
                <a:solidFill>
                  <a:schemeClr val="bg1"/>
                </a:solidFill>
              </a:rPr>
              <a:t>deloitte_intelliJ</a:t>
            </a:r>
            <a:r>
              <a:rPr lang="en-IN" sz="1100" b="1" dirty="0">
                <a:solidFill>
                  <a:schemeClr val="bg1"/>
                </a:solidFill>
              </a:rPr>
              <a:t>)</a:t>
            </a:r>
          </a:p>
        </p:txBody>
      </p:sp>
      <p:graphicFrame>
        <p:nvGraphicFramePr>
          <p:cNvPr id="2" name="Object 1">
            <a:extLst>
              <a:ext uri="{FF2B5EF4-FFF2-40B4-BE49-F238E27FC236}">
                <a16:creationId xmlns:a16="http://schemas.microsoft.com/office/drawing/2014/main" id="{2F152DBE-8D9A-4CC4-AACC-5B0D50484EBF}"/>
              </a:ext>
            </a:extLst>
          </p:cNvPr>
          <p:cNvGraphicFramePr>
            <a:graphicFrameLocks noChangeAspect="1"/>
          </p:cNvGraphicFramePr>
          <p:nvPr>
            <p:extLst>
              <p:ext uri="{D42A27DB-BD31-4B8C-83A1-F6EECF244321}">
                <p14:modId xmlns:p14="http://schemas.microsoft.com/office/powerpoint/2010/main" val="1501265150"/>
              </p:ext>
            </p:extLst>
          </p:nvPr>
        </p:nvGraphicFramePr>
        <p:xfrm>
          <a:off x="7689613" y="2232879"/>
          <a:ext cx="914400" cy="792163"/>
        </p:xfrm>
        <a:graphic>
          <a:graphicData uri="http://schemas.openxmlformats.org/presentationml/2006/ole">
            <mc:AlternateContent xmlns:mc="http://schemas.openxmlformats.org/markup-compatibility/2006">
              <mc:Choice xmlns:v="urn:schemas-microsoft-com:vml" Requires="v">
                <p:oleObj spid="_x0000_s2103" name="Worksheet" showAsIcon="1" r:id="rId7" imgW="914400" imgH="792360" progId="Excel.Sheet.12">
                  <p:embed/>
                </p:oleObj>
              </mc:Choice>
              <mc:Fallback>
                <p:oleObj name="Worksheet" showAsIcon="1" r:id="rId7" imgW="914400" imgH="792360" progId="Excel.Sheet.12">
                  <p:embed/>
                  <p:pic>
                    <p:nvPicPr>
                      <p:cNvPr id="0" name=""/>
                      <p:cNvPicPr/>
                      <p:nvPr/>
                    </p:nvPicPr>
                    <p:blipFill>
                      <a:blip r:embed="rId8"/>
                      <a:stretch>
                        <a:fillRect/>
                      </a:stretch>
                    </p:blipFill>
                    <p:spPr>
                      <a:xfrm>
                        <a:off x="7689613" y="2232879"/>
                        <a:ext cx="914400" cy="792163"/>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rgbClr val="86BC24"/>
                </a:solidFill>
                <a:latin typeface="Ubuntu"/>
                <a:ea typeface="Ubuntu"/>
                <a:cs typeface="Ubuntu"/>
                <a:sym typeface="Ubuntu"/>
              </a:rPr>
              <a:t>|</a:t>
            </a:r>
            <a:r>
              <a:rPr lang="en" sz="3800">
                <a:solidFill>
                  <a:srgbClr val="FFFFFF"/>
                </a:solidFill>
                <a:latin typeface="Ubuntu"/>
                <a:ea typeface="Ubuntu"/>
                <a:cs typeface="Ubuntu"/>
                <a:sym typeface="Ubuntu"/>
              </a:rPr>
              <a:t>DATA MODEL</a:t>
            </a:r>
            <a:endParaRPr sz="3800">
              <a:solidFill>
                <a:srgbClr val="FFFFFF"/>
              </a:solidFill>
              <a:latin typeface="Ubuntu"/>
              <a:ea typeface="Ubuntu"/>
              <a:cs typeface="Ubuntu"/>
              <a:sym typeface="Ubuntu"/>
            </a:endParaRPr>
          </a:p>
        </p:txBody>
      </p:sp>
      <p:sp>
        <p:nvSpPr>
          <p:cNvPr id="360" name="Google Shape;360;p25"/>
          <p:cNvSpPr txBox="1"/>
          <p:nvPr/>
        </p:nvSpPr>
        <p:spPr>
          <a:xfrm>
            <a:off x="579325" y="1305450"/>
            <a:ext cx="7843500" cy="3025800"/>
          </a:xfrm>
          <a:prstGeom prst="rect">
            <a:avLst/>
          </a:prstGeom>
          <a:noFill/>
          <a:ln w="9525" cap="flat" cmpd="sng">
            <a:solidFill>
              <a:srgbClr val="86BC2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FFFFFF"/>
              </a:solidFill>
              <a:latin typeface="Ubuntu" panose="020B0604020202020204" charset="0"/>
            </a:endParaRPr>
          </a:p>
          <a:p>
            <a:pPr marL="0" lvl="0" indent="0" algn="l" rtl="0">
              <a:spcBef>
                <a:spcPts val="0"/>
              </a:spcBef>
              <a:spcAft>
                <a:spcPts val="0"/>
              </a:spcAft>
              <a:buNone/>
            </a:pPr>
            <a:r>
              <a:rPr lang="en" sz="1100" dirty="0">
                <a:solidFill>
                  <a:srgbClr val="FFFFFF"/>
                </a:solidFill>
                <a:latin typeface="Ubuntu" panose="020B0604020202020204" charset="0"/>
              </a:rPr>
              <a:t>The data chain consists of a technical layer </a:t>
            </a:r>
            <a:r>
              <a:rPr lang="en-IN" sz="1100" dirty="0">
                <a:solidFill>
                  <a:srgbClr val="FFFFFF"/>
                </a:solidFill>
                <a:latin typeface="Ubuntu" panose="020B0604020202020204" charset="0"/>
              </a:rPr>
              <a:t>and a business layer.</a:t>
            </a:r>
          </a:p>
          <a:p>
            <a:pPr marL="0" lvl="0" indent="0" algn="l" rtl="0">
              <a:spcBef>
                <a:spcPts val="0"/>
              </a:spcBef>
              <a:spcAft>
                <a:spcPts val="0"/>
              </a:spcAft>
              <a:buNone/>
            </a:pPr>
            <a:r>
              <a:rPr lang="en-IN" sz="1100" dirty="0">
                <a:solidFill>
                  <a:srgbClr val="FFFFFF"/>
                </a:solidFill>
                <a:latin typeface="Ubuntu" panose="020B0604020202020204" charset="0"/>
              </a:rPr>
              <a:t>The technical layer </a:t>
            </a:r>
            <a:r>
              <a:rPr lang="en" sz="1100" dirty="0">
                <a:solidFill>
                  <a:srgbClr val="FFFFFF"/>
                </a:solidFill>
                <a:latin typeface="Ubuntu" panose="020B0604020202020204" charset="0"/>
              </a:rPr>
              <a:t>captures raw data and converts it into information while business layer makes decisions and derives value from provided data services.</a:t>
            </a:r>
            <a:endParaRPr sz="1100" dirty="0">
              <a:solidFill>
                <a:srgbClr val="FFFFFF"/>
              </a:solidFill>
              <a:latin typeface="Ubuntu" panose="020B0604020202020204" charset="0"/>
            </a:endParaRPr>
          </a:p>
          <a:p>
            <a:pPr marL="0" lvl="0" indent="0" algn="l" rtl="0">
              <a:spcBef>
                <a:spcPts val="0"/>
              </a:spcBef>
              <a:spcAft>
                <a:spcPts val="0"/>
              </a:spcAft>
              <a:buNone/>
            </a:pPr>
            <a:endParaRPr sz="1100" dirty="0">
              <a:solidFill>
                <a:srgbClr val="FFFFFF"/>
              </a:solidFill>
              <a:latin typeface="Ubuntu" panose="020B0604020202020204" charset="0"/>
            </a:endParaRPr>
          </a:p>
          <a:p>
            <a:pPr marL="0" lvl="0" indent="0" algn="l" rtl="0">
              <a:spcBef>
                <a:spcPts val="0"/>
              </a:spcBef>
              <a:spcAft>
                <a:spcPts val="0"/>
              </a:spcAft>
              <a:buNone/>
            </a:pPr>
            <a:r>
              <a:rPr lang="en" sz="1100" dirty="0">
                <a:solidFill>
                  <a:srgbClr val="FFFFFF"/>
                </a:solidFill>
                <a:latin typeface="Ubuntu" panose="020B0604020202020204" charset="0"/>
              </a:rPr>
              <a:t>We convert the IoTs information to float data type and the analysis on this information data depends on the following attributes:</a:t>
            </a:r>
            <a:endParaRPr sz="1100" dirty="0">
              <a:solidFill>
                <a:srgbClr val="FFFFFF"/>
              </a:solidFill>
              <a:latin typeface="Ubuntu" panose="020B0604020202020204" charset="0"/>
            </a:endParaRPr>
          </a:p>
          <a:p>
            <a:pPr marL="0" lvl="0" indent="0" algn="l" rtl="0">
              <a:spcBef>
                <a:spcPts val="0"/>
              </a:spcBef>
              <a:spcAft>
                <a:spcPts val="0"/>
              </a:spcAft>
              <a:buNone/>
            </a:pPr>
            <a:r>
              <a:rPr lang="en" sz="1100" dirty="0">
                <a:solidFill>
                  <a:schemeClr val="lt1"/>
                </a:solidFill>
                <a:latin typeface="Ubuntu" panose="020B0604020202020204" charset="0"/>
                <a:ea typeface="Calibri"/>
                <a:cs typeface="Calibri"/>
                <a:sym typeface="Calibri"/>
              </a:rPr>
              <a:t>-Location</a:t>
            </a:r>
            <a:endParaRPr sz="1100" dirty="0">
              <a:solidFill>
                <a:schemeClr val="lt1"/>
              </a:solidFill>
              <a:latin typeface="Ubuntu" panose="020B0604020202020204" charset="0"/>
              <a:ea typeface="Calibri"/>
              <a:cs typeface="Calibri"/>
              <a:sym typeface="Calibri"/>
            </a:endParaRPr>
          </a:p>
          <a:p>
            <a:pPr marL="0" lvl="0" indent="0" algn="l" rtl="0">
              <a:spcBef>
                <a:spcPts val="0"/>
              </a:spcBef>
              <a:spcAft>
                <a:spcPts val="0"/>
              </a:spcAft>
              <a:buNone/>
            </a:pPr>
            <a:r>
              <a:rPr lang="en" sz="1100" dirty="0">
                <a:solidFill>
                  <a:schemeClr val="lt1"/>
                </a:solidFill>
                <a:latin typeface="Ubuntu" panose="020B0604020202020204" charset="0"/>
                <a:ea typeface="Calibri"/>
                <a:cs typeface="Calibri"/>
                <a:sym typeface="Calibri"/>
              </a:rPr>
              <a:t>-Weightage</a:t>
            </a:r>
            <a:endParaRPr sz="1100" dirty="0">
              <a:solidFill>
                <a:schemeClr val="lt1"/>
              </a:solidFill>
              <a:latin typeface="Ubuntu" panose="020B0604020202020204" charset="0"/>
              <a:ea typeface="Calibri"/>
              <a:cs typeface="Calibri"/>
              <a:sym typeface="Calibri"/>
            </a:endParaRPr>
          </a:p>
          <a:p>
            <a:pPr marL="0" lvl="0" indent="0" algn="l" rtl="0">
              <a:spcBef>
                <a:spcPts val="0"/>
              </a:spcBef>
              <a:spcAft>
                <a:spcPts val="0"/>
              </a:spcAft>
              <a:buNone/>
            </a:pPr>
            <a:r>
              <a:rPr lang="en" sz="1100" dirty="0">
                <a:solidFill>
                  <a:schemeClr val="lt1"/>
                </a:solidFill>
                <a:latin typeface="Ubuntu" panose="020B0604020202020204" charset="0"/>
                <a:ea typeface="Calibri"/>
                <a:cs typeface="Calibri"/>
                <a:sym typeface="Calibri"/>
              </a:rPr>
              <a:t>-Crop-dependent</a:t>
            </a:r>
            <a:endParaRPr sz="1100" dirty="0">
              <a:solidFill>
                <a:schemeClr val="lt1"/>
              </a:solidFill>
              <a:latin typeface="Ubuntu" panose="020B0604020202020204" charset="0"/>
              <a:ea typeface="Calibri"/>
              <a:cs typeface="Calibri"/>
              <a:sym typeface="Calibri"/>
            </a:endParaRPr>
          </a:p>
          <a:p>
            <a:pPr marL="0" lvl="0" indent="0" algn="l" rtl="0">
              <a:spcBef>
                <a:spcPts val="0"/>
              </a:spcBef>
              <a:spcAft>
                <a:spcPts val="0"/>
              </a:spcAft>
              <a:buNone/>
            </a:pPr>
            <a:endParaRPr sz="1100" dirty="0">
              <a:solidFill>
                <a:srgbClr val="FFFFFF"/>
              </a:solidFill>
              <a:latin typeface="Ubuntu" panose="020B0604020202020204" charset="0"/>
            </a:endParaRPr>
          </a:p>
          <a:p>
            <a:pPr marL="0" lvl="0" indent="0" algn="l" rtl="0">
              <a:spcBef>
                <a:spcPts val="0"/>
              </a:spcBef>
              <a:spcAft>
                <a:spcPts val="0"/>
              </a:spcAft>
              <a:buNone/>
            </a:pPr>
            <a:r>
              <a:rPr lang="en" sz="1100" dirty="0">
                <a:solidFill>
                  <a:srgbClr val="FFFFFF"/>
                </a:solidFill>
                <a:latin typeface="Ubuntu" panose="020B0604020202020204" charset="0"/>
              </a:rPr>
              <a:t>The derived features from image dataset are Soil Texture, Disease Detection, Weed &amp; Pest Detection, Yield Prediction, Desirable Crop(s)</a:t>
            </a:r>
            <a:endParaRPr sz="1100" dirty="0">
              <a:solidFill>
                <a:srgbClr val="FFFFFF"/>
              </a:solidFill>
              <a:latin typeface="Ubuntu" panose="020B0604020202020204" charset="0"/>
            </a:endParaRPr>
          </a:p>
          <a:p>
            <a:pPr marL="0" lvl="0" indent="0" algn="l" rtl="0">
              <a:spcBef>
                <a:spcPts val="0"/>
              </a:spcBef>
              <a:spcAft>
                <a:spcPts val="0"/>
              </a:spcAft>
              <a:buNone/>
            </a:pPr>
            <a:endParaRPr sz="1100" dirty="0">
              <a:solidFill>
                <a:srgbClr val="FFFFFF"/>
              </a:solidFill>
              <a:latin typeface="Ubuntu" panose="020B0604020202020204" charset="0"/>
            </a:endParaRPr>
          </a:p>
          <a:p>
            <a:pPr marL="0" lvl="0" indent="0" algn="l" rtl="0">
              <a:spcBef>
                <a:spcPts val="0"/>
              </a:spcBef>
              <a:spcAft>
                <a:spcPts val="0"/>
              </a:spcAft>
              <a:buNone/>
            </a:pPr>
            <a:r>
              <a:rPr lang="en" sz="1100" dirty="0">
                <a:solidFill>
                  <a:srgbClr val="FFFFFF"/>
                </a:solidFill>
                <a:latin typeface="Ubuntu" panose="020B0604020202020204" charset="0"/>
              </a:rPr>
              <a:t>Analysis is done on this prepared data. Mostly, </a:t>
            </a:r>
            <a:r>
              <a:rPr lang="en-IN" sz="1100" dirty="0">
                <a:solidFill>
                  <a:srgbClr val="FFFFFF"/>
                </a:solidFill>
                <a:latin typeface="Ubuntu" panose="020B0604020202020204" charset="0"/>
              </a:rPr>
              <a:t>patterns in data are identified using </a:t>
            </a:r>
            <a:r>
              <a:rPr lang="en-IN" sz="1100" dirty="0" err="1">
                <a:solidFill>
                  <a:srgbClr val="FFFFFF"/>
                </a:solidFill>
                <a:latin typeface="Ubuntu" panose="020B0604020202020204" charset="0"/>
              </a:rPr>
              <a:t>Sm</a:t>
            </a:r>
            <a:r>
              <a:rPr lang="en" sz="1100" dirty="0">
                <a:solidFill>
                  <a:srgbClr val="FFFFFF"/>
                </a:solidFill>
                <a:latin typeface="Ubuntu" panose="020B0604020202020204" charset="0"/>
              </a:rPr>
              <a:t>art Decision Systems (</a:t>
            </a:r>
            <a:r>
              <a:rPr lang="en-IN" sz="1100" dirty="0">
                <a:solidFill>
                  <a:srgbClr val="FFFFFF"/>
                </a:solidFill>
                <a:latin typeface="Ubuntu" panose="020B0604020202020204" charset="0"/>
              </a:rPr>
              <a:t>SDS).</a:t>
            </a:r>
            <a:endParaRPr sz="1100" dirty="0">
              <a:solidFill>
                <a:srgbClr val="FFFFFF"/>
              </a:solidFill>
              <a:latin typeface="Ubuntu"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6"/>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rgbClr val="86BC24"/>
                </a:solidFill>
                <a:latin typeface="Ubuntu"/>
                <a:ea typeface="Ubuntu"/>
                <a:cs typeface="Ubuntu"/>
                <a:sym typeface="Ubuntu"/>
              </a:rPr>
              <a:t>|</a:t>
            </a:r>
            <a:r>
              <a:rPr lang="en" sz="3800">
                <a:solidFill>
                  <a:srgbClr val="FFFFFF"/>
                </a:solidFill>
                <a:latin typeface="Ubuntu"/>
                <a:ea typeface="Ubuntu"/>
                <a:cs typeface="Ubuntu"/>
                <a:sym typeface="Ubuntu"/>
              </a:rPr>
              <a:t>IMPACT</a:t>
            </a:r>
            <a:endParaRPr sz="3800">
              <a:solidFill>
                <a:srgbClr val="FFFFFF"/>
              </a:solidFill>
              <a:latin typeface="Ubuntu"/>
              <a:ea typeface="Ubuntu"/>
              <a:cs typeface="Ubuntu"/>
              <a:sym typeface="Ubuntu"/>
            </a:endParaRPr>
          </a:p>
        </p:txBody>
      </p:sp>
      <p:pic>
        <p:nvPicPr>
          <p:cNvPr id="366" name="Google Shape;366;p26"/>
          <p:cNvPicPr preferRelativeResize="0"/>
          <p:nvPr/>
        </p:nvPicPr>
        <p:blipFill>
          <a:blip r:embed="rId3">
            <a:alphaModFix/>
          </a:blip>
          <a:stretch>
            <a:fillRect/>
          </a:stretch>
        </p:blipFill>
        <p:spPr>
          <a:xfrm>
            <a:off x="2624225" y="2133399"/>
            <a:ext cx="3895538" cy="2652274"/>
          </a:xfrm>
          <a:prstGeom prst="rect">
            <a:avLst/>
          </a:prstGeom>
          <a:noFill/>
          <a:ln>
            <a:noFill/>
          </a:ln>
        </p:spPr>
      </p:pic>
      <p:sp>
        <p:nvSpPr>
          <p:cNvPr id="367" name="Google Shape;367;p26"/>
          <p:cNvSpPr/>
          <p:nvPr/>
        </p:nvSpPr>
        <p:spPr>
          <a:xfrm>
            <a:off x="457200" y="3893350"/>
            <a:ext cx="2147400" cy="7449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Sensor based smart irrigation controller systems </a:t>
            </a:r>
            <a:r>
              <a:rPr lang="en" sz="1200" i="1">
                <a:solidFill>
                  <a:srgbClr val="D9D9D9"/>
                </a:solidFill>
                <a:latin typeface="Calibri"/>
                <a:ea typeface="Calibri"/>
                <a:cs typeface="Calibri"/>
                <a:sym typeface="Calibri"/>
              </a:rPr>
              <a:t>save</a:t>
            </a:r>
            <a:r>
              <a:rPr lang="en" sz="1200">
                <a:solidFill>
                  <a:srgbClr val="FFFFFF"/>
                </a:solidFill>
                <a:latin typeface="Calibri"/>
                <a:ea typeface="Calibri"/>
                <a:cs typeface="Calibri"/>
                <a:sym typeface="Calibri"/>
              </a:rPr>
              <a:t> upto </a:t>
            </a:r>
            <a:r>
              <a:rPr lang="en" sz="1200" i="1">
                <a:solidFill>
                  <a:srgbClr val="D9D9D9"/>
                </a:solidFill>
                <a:latin typeface="Calibri"/>
                <a:ea typeface="Calibri"/>
                <a:cs typeface="Calibri"/>
                <a:sym typeface="Calibri"/>
              </a:rPr>
              <a:t>30-55% water</a:t>
            </a:r>
            <a:r>
              <a:rPr lang="en" sz="12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p:txBody>
      </p:sp>
      <p:sp>
        <p:nvSpPr>
          <p:cNvPr id="368" name="Google Shape;368;p26"/>
          <p:cNvSpPr/>
          <p:nvPr/>
        </p:nvSpPr>
        <p:spPr>
          <a:xfrm flipH="1">
            <a:off x="339150" y="2009425"/>
            <a:ext cx="2489100" cy="9093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FFFFFF"/>
                </a:solidFill>
                <a:latin typeface="Calibri"/>
                <a:ea typeface="Calibri"/>
                <a:cs typeface="Calibri"/>
                <a:sym typeface="Calibri"/>
              </a:rPr>
              <a:t>The dataset consisted of 20,000 images of healthy and unhealthy leaves divided into 16 categories and our algorithm classifies the leaves with </a:t>
            </a:r>
            <a:r>
              <a:rPr lang="en" sz="1200" i="1" dirty="0">
                <a:solidFill>
                  <a:srgbClr val="D9D9D9"/>
                </a:solidFill>
                <a:latin typeface="Calibri"/>
                <a:ea typeface="Calibri"/>
                <a:cs typeface="Calibri"/>
                <a:sym typeface="Calibri"/>
              </a:rPr>
              <a:t>96% accuracy</a:t>
            </a:r>
            <a:r>
              <a:rPr lang="en" sz="1200" dirty="0">
                <a:solidFill>
                  <a:srgbClr val="FFFFFF"/>
                </a:solidFill>
                <a:latin typeface="Calibri"/>
                <a:ea typeface="Calibri"/>
                <a:cs typeface="Calibri"/>
                <a:sym typeface="Calibri"/>
              </a:rPr>
              <a:t>. </a:t>
            </a:r>
            <a:endParaRPr sz="1200" dirty="0">
              <a:solidFill>
                <a:srgbClr val="FFFFFF"/>
              </a:solidFill>
              <a:latin typeface="Calibri"/>
              <a:ea typeface="Calibri"/>
              <a:cs typeface="Calibri"/>
              <a:sym typeface="Calibri"/>
            </a:endParaRPr>
          </a:p>
        </p:txBody>
      </p:sp>
      <p:sp>
        <p:nvSpPr>
          <p:cNvPr id="369" name="Google Shape;369;p26"/>
          <p:cNvSpPr/>
          <p:nvPr/>
        </p:nvSpPr>
        <p:spPr>
          <a:xfrm flipH="1">
            <a:off x="6567150" y="3893350"/>
            <a:ext cx="2255400" cy="7908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Real time monitoring of farm using IoT enables farmers to </a:t>
            </a:r>
            <a:r>
              <a:rPr lang="en" sz="1200" i="1">
                <a:solidFill>
                  <a:srgbClr val="D9D9D9"/>
                </a:solidFill>
                <a:latin typeface="Calibri"/>
                <a:ea typeface="Calibri"/>
                <a:cs typeface="Calibri"/>
                <a:sym typeface="Calibri"/>
              </a:rPr>
              <a:t>increase production</a:t>
            </a:r>
            <a:r>
              <a:rPr lang="en" sz="1200">
                <a:solidFill>
                  <a:srgbClr val="FFFFFF"/>
                </a:solidFill>
                <a:latin typeface="Calibri"/>
                <a:ea typeface="Calibri"/>
                <a:cs typeface="Calibri"/>
                <a:sym typeface="Calibri"/>
              </a:rPr>
              <a:t> rates by </a:t>
            </a:r>
            <a:r>
              <a:rPr lang="en" sz="1200" i="1">
                <a:solidFill>
                  <a:srgbClr val="D9D9D9"/>
                </a:solidFill>
                <a:latin typeface="Calibri"/>
                <a:ea typeface="Calibri"/>
                <a:cs typeface="Calibri"/>
                <a:sym typeface="Calibri"/>
              </a:rPr>
              <a:t>70%</a:t>
            </a:r>
            <a:r>
              <a:rPr lang="en" sz="12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p:txBody>
      </p:sp>
      <p:sp>
        <p:nvSpPr>
          <p:cNvPr id="370" name="Google Shape;370;p26"/>
          <p:cNvSpPr/>
          <p:nvPr/>
        </p:nvSpPr>
        <p:spPr>
          <a:xfrm>
            <a:off x="6315750" y="2009425"/>
            <a:ext cx="2489100" cy="9093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Early pest detection </a:t>
            </a:r>
            <a:r>
              <a:rPr lang="en" sz="1200" i="1">
                <a:solidFill>
                  <a:srgbClr val="D9D9D9"/>
                </a:solidFill>
                <a:latin typeface="Calibri"/>
                <a:ea typeface="Calibri"/>
                <a:cs typeface="Calibri"/>
                <a:sym typeface="Calibri"/>
              </a:rPr>
              <a:t>reduces yield loss</a:t>
            </a:r>
            <a:r>
              <a:rPr lang="en" sz="1200">
                <a:solidFill>
                  <a:srgbClr val="FFFFFF"/>
                </a:solidFill>
                <a:latin typeface="Calibri"/>
                <a:ea typeface="Calibri"/>
                <a:cs typeface="Calibri"/>
                <a:sym typeface="Calibri"/>
              </a:rPr>
              <a:t> by up to </a:t>
            </a:r>
            <a:r>
              <a:rPr lang="en" sz="1200" i="1">
                <a:solidFill>
                  <a:srgbClr val="D9D9D9"/>
                </a:solidFill>
                <a:latin typeface="Calibri"/>
                <a:ea typeface="Calibri"/>
                <a:cs typeface="Calibri"/>
                <a:sym typeface="Calibri"/>
              </a:rPr>
              <a:t>20-40%</a:t>
            </a:r>
            <a:r>
              <a:rPr lang="en" sz="12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p:txBody>
      </p:sp>
      <p:sp>
        <p:nvSpPr>
          <p:cNvPr id="371" name="Google Shape;371;p26"/>
          <p:cNvSpPr/>
          <p:nvPr/>
        </p:nvSpPr>
        <p:spPr>
          <a:xfrm rot="10800000" flipH="1">
            <a:off x="3263100" y="1102825"/>
            <a:ext cx="2617800" cy="982800"/>
          </a:xfrm>
          <a:prstGeom prst="round2Same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2" name="Google Shape;372;p26"/>
          <p:cNvSpPr txBox="1"/>
          <p:nvPr/>
        </p:nvSpPr>
        <p:spPr>
          <a:xfrm>
            <a:off x="3352800" y="1039175"/>
            <a:ext cx="2522100" cy="7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Our system differentiates between crop and weed and precisely deliver a small but lethal dose of weedicide if weed is detected, it </a:t>
            </a:r>
            <a:r>
              <a:rPr lang="en" sz="1200" i="1">
                <a:solidFill>
                  <a:srgbClr val="D9D9D9"/>
                </a:solidFill>
                <a:latin typeface="Calibri"/>
                <a:ea typeface="Calibri"/>
                <a:cs typeface="Calibri"/>
                <a:sym typeface="Calibri"/>
              </a:rPr>
              <a:t>reduces </a:t>
            </a:r>
            <a:r>
              <a:rPr lang="en" sz="1200">
                <a:solidFill>
                  <a:srgbClr val="FFFFFF"/>
                </a:solidFill>
                <a:latin typeface="Calibri"/>
                <a:ea typeface="Calibri"/>
                <a:cs typeface="Calibri"/>
                <a:sym typeface="Calibri"/>
              </a:rPr>
              <a:t>the use of </a:t>
            </a:r>
            <a:r>
              <a:rPr lang="en" sz="1200" i="1">
                <a:solidFill>
                  <a:srgbClr val="D9D9D9"/>
                </a:solidFill>
                <a:latin typeface="Calibri"/>
                <a:ea typeface="Calibri"/>
                <a:cs typeface="Calibri"/>
                <a:sym typeface="Calibri"/>
              </a:rPr>
              <a:t>chemicals </a:t>
            </a:r>
            <a:r>
              <a:rPr lang="en" sz="1200">
                <a:solidFill>
                  <a:srgbClr val="FFFFFF"/>
                </a:solidFill>
                <a:latin typeface="Calibri"/>
                <a:ea typeface="Calibri"/>
                <a:cs typeface="Calibri"/>
                <a:sym typeface="Calibri"/>
              </a:rPr>
              <a:t>upto </a:t>
            </a:r>
            <a:r>
              <a:rPr lang="en" sz="1200" i="1">
                <a:solidFill>
                  <a:srgbClr val="D9D9D9"/>
                </a:solidFill>
                <a:latin typeface="Calibri"/>
                <a:ea typeface="Calibri"/>
                <a:cs typeface="Calibri"/>
                <a:sym typeface="Calibri"/>
              </a:rPr>
              <a:t>90%</a:t>
            </a:r>
            <a:r>
              <a:rPr lang="en" sz="12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body" idx="1"/>
          </p:nvPr>
        </p:nvSpPr>
        <p:spPr>
          <a:xfrm>
            <a:off x="2568600" y="2027550"/>
            <a:ext cx="4006800" cy="1088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6000" dirty="0">
                <a:latin typeface="Pacifico"/>
                <a:ea typeface="Pacifico"/>
                <a:cs typeface="Pacifico"/>
                <a:sym typeface="Pacifico"/>
              </a:rPr>
              <a:t>Thank You</a:t>
            </a:r>
            <a:endParaRPr sz="6000" dirty="0">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dirty="0">
                <a:solidFill>
                  <a:srgbClr val="86BC24"/>
                </a:solidFill>
                <a:latin typeface="Ubuntu"/>
                <a:ea typeface="Ubuntu"/>
                <a:cs typeface="Ubuntu"/>
                <a:sym typeface="Ubuntu"/>
              </a:rPr>
              <a:t>|</a:t>
            </a:r>
            <a:r>
              <a:rPr lang="en" sz="3800" dirty="0">
                <a:solidFill>
                  <a:srgbClr val="FFFFFF"/>
                </a:solidFill>
                <a:latin typeface="Ubuntu"/>
                <a:ea typeface="Ubuntu"/>
                <a:cs typeface="Ubuntu"/>
                <a:sym typeface="Ubuntu"/>
              </a:rPr>
              <a:t>BUSINESS CASE</a:t>
            </a:r>
            <a:endParaRPr sz="3800" dirty="0">
              <a:solidFill>
                <a:srgbClr val="FFFFFF"/>
              </a:solidFill>
              <a:latin typeface="Ubuntu"/>
              <a:ea typeface="Ubuntu"/>
              <a:cs typeface="Ubuntu"/>
              <a:sym typeface="Ubuntu"/>
            </a:endParaRPr>
          </a:p>
        </p:txBody>
      </p:sp>
      <p:pic>
        <p:nvPicPr>
          <p:cNvPr id="95" name="Google Shape;95;p14"/>
          <p:cNvPicPr preferRelativeResize="0"/>
          <p:nvPr/>
        </p:nvPicPr>
        <p:blipFill rotWithShape="1">
          <a:blip r:embed="rId3">
            <a:alphaModFix/>
          </a:blip>
          <a:srcRect l="6746" t="31232" r="5633" b="51135"/>
          <a:stretch/>
        </p:blipFill>
        <p:spPr>
          <a:xfrm>
            <a:off x="2425350" y="1960963"/>
            <a:ext cx="4293302" cy="1221573"/>
          </a:xfrm>
          <a:prstGeom prst="rect">
            <a:avLst/>
          </a:prstGeom>
          <a:noFill/>
          <a:ln>
            <a:noFill/>
          </a:ln>
        </p:spPr>
      </p:pic>
      <p:sp>
        <p:nvSpPr>
          <p:cNvPr id="96" name="Google Shape;96;p14"/>
          <p:cNvSpPr txBox="1"/>
          <p:nvPr/>
        </p:nvSpPr>
        <p:spPr>
          <a:xfrm>
            <a:off x="2626850" y="3117400"/>
            <a:ext cx="11388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libri"/>
                <a:ea typeface="Calibri"/>
                <a:cs typeface="Calibri"/>
                <a:sym typeface="Calibri"/>
              </a:rPr>
              <a:t>Introduction</a:t>
            </a:r>
            <a:endParaRPr>
              <a:solidFill>
                <a:srgbClr val="FFFFFF"/>
              </a:solidFill>
              <a:latin typeface="Calibri"/>
              <a:ea typeface="Calibri"/>
              <a:cs typeface="Calibri"/>
              <a:sym typeface="Calibri"/>
            </a:endParaRPr>
          </a:p>
        </p:txBody>
      </p:sp>
      <p:sp>
        <p:nvSpPr>
          <p:cNvPr id="97" name="Google Shape;97;p14"/>
          <p:cNvSpPr txBox="1"/>
          <p:nvPr/>
        </p:nvSpPr>
        <p:spPr>
          <a:xfrm>
            <a:off x="3965125" y="3117400"/>
            <a:ext cx="13593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libri"/>
                <a:ea typeface="Calibri"/>
                <a:cs typeface="Calibri"/>
                <a:sym typeface="Calibri"/>
              </a:rPr>
              <a:t>Implementation</a:t>
            </a:r>
            <a:endParaRPr>
              <a:solidFill>
                <a:srgbClr val="FFFFFF"/>
              </a:solidFill>
              <a:latin typeface="Calibri"/>
              <a:ea typeface="Calibri"/>
              <a:cs typeface="Calibri"/>
              <a:sym typeface="Calibri"/>
            </a:endParaRPr>
          </a:p>
        </p:txBody>
      </p:sp>
      <p:sp>
        <p:nvSpPr>
          <p:cNvPr id="98" name="Google Shape;98;p14"/>
          <p:cNvSpPr txBox="1"/>
          <p:nvPr/>
        </p:nvSpPr>
        <p:spPr>
          <a:xfrm>
            <a:off x="5412925" y="3117400"/>
            <a:ext cx="13593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libri"/>
                <a:ea typeface="Calibri"/>
                <a:cs typeface="Calibri"/>
                <a:sym typeface="Calibri"/>
              </a:rPr>
              <a:t>Business Model</a:t>
            </a:r>
            <a:endParaRPr>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l="6150" t="27693" r="5487" b="47800"/>
          <a:stretch/>
        </p:blipFill>
        <p:spPr>
          <a:xfrm>
            <a:off x="335075" y="102325"/>
            <a:ext cx="2392825" cy="938346"/>
          </a:xfrm>
          <a:prstGeom prst="rect">
            <a:avLst/>
          </a:prstGeom>
          <a:noFill/>
          <a:ln>
            <a:noFill/>
          </a:ln>
        </p:spPr>
      </p:pic>
      <p:sp>
        <p:nvSpPr>
          <p:cNvPr id="104" name="Google Shape;104;p15"/>
          <p:cNvSpPr txBox="1"/>
          <p:nvPr/>
        </p:nvSpPr>
        <p:spPr>
          <a:xfrm>
            <a:off x="454800" y="1170690"/>
            <a:ext cx="8234400" cy="375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86BC24"/>
              </a:buClr>
              <a:buSzPts val="1400"/>
              <a:buFont typeface="Calibri"/>
              <a:buChar char="●"/>
            </a:pPr>
            <a:r>
              <a:rPr lang="en" dirty="0">
                <a:solidFill>
                  <a:srgbClr val="FFFFFF"/>
                </a:solidFill>
                <a:latin typeface="Calibri"/>
                <a:ea typeface="Calibri"/>
                <a:cs typeface="Calibri"/>
                <a:sym typeface="Calibri"/>
              </a:rPr>
              <a:t>One of the most essential sectors in global economy, </a:t>
            </a:r>
            <a:r>
              <a:rPr lang="en" i="1" dirty="0">
                <a:solidFill>
                  <a:srgbClr val="CCCCCC"/>
                </a:solidFill>
                <a:latin typeface="Calibri"/>
                <a:ea typeface="Calibri"/>
                <a:cs typeface="Calibri"/>
                <a:sym typeface="Calibri"/>
              </a:rPr>
              <a:t>Agricultural Industry</a:t>
            </a:r>
            <a:r>
              <a:rPr lang="en" dirty="0">
                <a:solidFill>
                  <a:srgbClr val="274E13"/>
                </a:solidFill>
                <a:latin typeface="Calibri"/>
                <a:ea typeface="Calibri"/>
                <a:cs typeface="Calibri"/>
                <a:sym typeface="Calibri"/>
              </a:rPr>
              <a:t> </a:t>
            </a:r>
            <a:r>
              <a:rPr lang="en" dirty="0">
                <a:solidFill>
                  <a:srgbClr val="FFFFFF"/>
                </a:solidFill>
                <a:latin typeface="Calibri"/>
                <a:ea typeface="Calibri"/>
                <a:cs typeface="Calibri"/>
                <a:sym typeface="Calibri"/>
              </a:rPr>
              <a:t>is facing immense pressure due to various challenges like:</a:t>
            </a:r>
            <a:endParaRPr dirty="0">
              <a:solidFill>
                <a:srgbClr val="FFFFFF"/>
              </a:solidFill>
              <a:latin typeface="Calibri"/>
              <a:ea typeface="Calibri"/>
              <a:cs typeface="Calibri"/>
              <a:sym typeface="Calibri"/>
            </a:endParaRPr>
          </a:p>
          <a:p>
            <a:pPr marL="457200" lvl="0" indent="0" algn="l" rtl="0">
              <a:spcBef>
                <a:spcPts val="0"/>
              </a:spcBef>
              <a:spcAft>
                <a:spcPts val="0"/>
              </a:spcAft>
              <a:buNone/>
            </a:pPr>
            <a:r>
              <a:rPr lang="en" dirty="0">
                <a:solidFill>
                  <a:srgbClr val="FFFFFF"/>
                </a:solidFill>
                <a:latin typeface="Calibri"/>
                <a:ea typeface="Calibri"/>
                <a:cs typeface="Calibri"/>
                <a:sym typeface="Calibri"/>
              </a:rPr>
              <a:t>-Rising global population rates	-Changing dietary demands	-Resource constraints</a:t>
            </a:r>
          </a:p>
          <a:p>
            <a:pPr marL="457200" lvl="0" indent="0" algn="l" rtl="0">
              <a:spcBef>
                <a:spcPts val="0"/>
              </a:spcBef>
              <a:spcAft>
                <a:spcPts val="0"/>
              </a:spcAft>
              <a:buNone/>
            </a:pPr>
            <a:r>
              <a:rPr lang="en" dirty="0">
                <a:solidFill>
                  <a:srgbClr val="FFFFFF"/>
                </a:solidFill>
                <a:latin typeface="Calibri"/>
                <a:ea typeface="Calibri"/>
                <a:cs typeface="Calibri"/>
                <a:sym typeface="Calibri"/>
              </a:rPr>
              <a:t>-Environmental crisis	-Inefficient waste management 	</a:t>
            </a:r>
            <a:r>
              <a:rPr lang="en" dirty="0">
                <a:solidFill>
                  <a:schemeClr val="lt1"/>
                </a:solidFill>
                <a:latin typeface="Calibri"/>
                <a:ea typeface="Calibri"/>
                <a:cs typeface="Calibri"/>
                <a:sym typeface="Calibri"/>
              </a:rPr>
              <a:t>-Stock hoarding</a:t>
            </a:r>
            <a:endParaRPr dirty="0">
              <a:solidFill>
                <a:srgbClr val="FFFFFF"/>
              </a:solidFill>
              <a:latin typeface="Calibri"/>
              <a:ea typeface="Calibri"/>
              <a:cs typeface="Calibri"/>
              <a:sym typeface="Calibri"/>
            </a:endParaRPr>
          </a:p>
          <a:p>
            <a:pPr marL="457200" lvl="0" indent="0" algn="l" rtl="0">
              <a:lnSpc>
                <a:spcPct val="90000"/>
              </a:lnSpc>
              <a:spcBef>
                <a:spcPts val="0"/>
              </a:spcBef>
              <a:spcAft>
                <a:spcPts val="0"/>
              </a:spcAft>
              <a:buNone/>
            </a:pPr>
            <a:endParaRPr dirty="0">
              <a:solidFill>
                <a:srgbClr val="FFFFFF"/>
              </a:solidFill>
              <a:latin typeface="Calibri"/>
              <a:ea typeface="Calibri"/>
              <a:cs typeface="Calibri"/>
              <a:sym typeface="Calibri"/>
            </a:endParaRPr>
          </a:p>
          <a:p>
            <a:pPr marL="457200" lvl="0" indent="-317500" algn="l" rtl="0">
              <a:lnSpc>
                <a:spcPct val="90000"/>
              </a:lnSpc>
              <a:spcBef>
                <a:spcPts val="0"/>
              </a:spcBef>
              <a:spcAft>
                <a:spcPts val="0"/>
              </a:spcAft>
              <a:buClr>
                <a:srgbClr val="86BC24"/>
              </a:buClr>
              <a:buSzPts val="1400"/>
              <a:buFont typeface="Calibri"/>
              <a:buChar char="●"/>
            </a:pPr>
            <a:r>
              <a:rPr lang="en" dirty="0">
                <a:solidFill>
                  <a:srgbClr val="FFFFFF"/>
                </a:solidFill>
                <a:latin typeface="Calibri"/>
                <a:ea typeface="Calibri"/>
                <a:cs typeface="Calibri"/>
                <a:sym typeface="Calibri"/>
              </a:rPr>
              <a:t>We aim to build</a:t>
            </a:r>
            <a:r>
              <a:rPr lang="en" dirty="0">
                <a:solidFill>
                  <a:srgbClr val="CCCCCC"/>
                </a:solidFill>
                <a:latin typeface="Calibri"/>
                <a:ea typeface="Calibri"/>
                <a:cs typeface="Calibri"/>
                <a:sym typeface="Calibri"/>
              </a:rPr>
              <a:t> </a:t>
            </a:r>
            <a:r>
              <a:rPr lang="en" i="1" dirty="0">
                <a:solidFill>
                  <a:srgbClr val="CCCCCC"/>
                </a:solidFill>
                <a:latin typeface="Calibri"/>
                <a:ea typeface="Calibri"/>
                <a:cs typeface="Calibri"/>
                <a:sym typeface="Calibri"/>
              </a:rPr>
              <a:t>Climate Smart</a:t>
            </a:r>
            <a:r>
              <a:rPr lang="en" dirty="0">
                <a:solidFill>
                  <a:srgbClr val="FFFFFF"/>
                </a:solidFill>
                <a:latin typeface="Calibri"/>
                <a:ea typeface="Calibri"/>
                <a:cs typeface="Calibri"/>
                <a:sym typeface="Calibri"/>
              </a:rPr>
              <a:t>,</a:t>
            </a:r>
            <a:r>
              <a:rPr lang="en" dirty="0">
                <a:solidFill>
                  <a:srgbClr val="93C47D"/>
                </a:solidFill>
                <a:latin typeface="Calibri"/>
                <a:ea typeface="Calibri"/>
                <a:cs typeface="Calibri"/>
                <a:sym typeface="Calibri"/>
              </a:rPr>
              <a:t> </a:t>
            </a:r>
            <a:r>
              <a:rPr lang="en" i="1" dirty="0">
                <a:solidFill>
                  <a:srgbClr val="CCCCCC"/>
                </a:solidFill>
                <a:latin typeface="Calibri"/>
                <a:ea typeface="Calibri"/>
                <a:cs typeface="Calibri"/>
                <a:sym typeface="Calibri"/>
              </a:rPr>
              <a:t>Sustainable</a:t>
            </a:r>
            <a:r>
              <a:rPr lang="en" dirty="0">
                <a:solidFill>
                  <a:srgbClr val="FFFFFF"/>
                </a:solidFill>
                <a:latin typeface="Calibri"/>
                <a:ea typeface="Calibri"/>
                <a:cs typeface="Calibri"/>
                <a:sym typeface="Calibri"/>
              </a:rPr>
              <a:t>, and</a:t>
            </a:r>
            <a:r>
              <a:rPr lang="en" i="1" dirty="0">
                <a:solidFill>
                  <a:srgbClr val="FFFFFF"/>
                </a:solidFill>
                <a:latin typeface="Calibri"/>
                <a:ea typeface="Calibri"/>
                <a:cs typeface="Calibri"/>
                <a:sym typeface="Calibri"/>
              </a:rPr>
              <a:t> </a:t>
            </a:r>
            <a:r>
              <a:rPr lang="en" i="1" dirty="0">
                <a:solidFill>
                  <a:srgbClr val="CCCCCC"/>
                </a:solidFill>
                <a:latin typeface="Calibri"/>
                <a:ea typeface="Calibri"/>
                <a:cs typeface="Calibri"/>
                <a:sym typeface="Calibri"/>
              </a:rPr>
              <a:t>Technology Driven</a:t>
            </a:r>
            <a:r>
              <a:rPr lang="en" dirty="0">
                <a:solidFill>
                  <a:srgbClr val="93C47D"/>
                </a:solidFill>
                <a:latin typeface="Calibri"/>
                <a:ea typeface="Calibri"/>
                <a:cs typeface="Calibri"/>
                <a:sym typeface="Calibri"/>
              </a:rPr>
              <a:t> </a:t>
            </a:r>
            <a:r>
              <a:rPr lang="en" dirty="0">
                <a:solidFill>
                  <a:srgbClr val="FFFFFF"/>
                </a:solidFill>
                <a:latin typeface="Calibri"/>
                <a:ea typeface="Calibri"/>
                <a:cs typeface="Calibri"/>
                <a:sym typeface="Calibri"/>
              </a:rPr>
              <a:t>Agriculture Systems using </a:t>
            </a:r>
            <a:r>
              <a:rPr lang="en" i="1" dirty="0">
                <a:solidFill>
                  <a:srgbClr val="CCCCCC"/>
                </a:solidFill>
                <a:latin typeface="Calibri"/>
                <a:ea typeface="Calibri"/>
                <a:cs typeface="Calibri"/>
                <a:sym typeface="Calibri"/>
              </a:rPr>
              <a:t>Cognitive Computing</a:t>
            </a:r>
            <a:r>
              <a:rPr lang="en" dirty="0">
                <a:solidFill>
                  <a:srgbClr val="FFFFFF"/>
                </a:solidFill>
                <a:latin typeface="Calibri"/>
                <a:ea typeface="Calibri"/>
                <a:cs typeface="Calibri"/>
                <a:sym typeface="Calibri"/>
              </a:rPr>
              <a:t>, </a:t>
            </a:r>
            <a:r>
              <a:rPr lang="en" i="1" dirty="0">
                <a:solidFill>
                  <a:srgbClr val="CCCCCC"/>
                </a:solidFill>
                <a:latin typeface="Calibri"/>
                <a:ea typeface="Calibri"/>
                <a:cs typeface="Calibri"/>
                <a:sym typeface="Calibri"/>
              </a:rPr>
              <a:t>Machine learning models</a:t>
            </a:r>
            <a:r>
              <a:rPr lang="en" dirty="0">
                <a:solidFill>
                  <a:srgbClr val="FFFFFF"/>
                </a:solidFill>
                <a:latin typeface="Calibri"/>
                <a:ea typeface="Calibri"/>
                <a:cs typeface="Calibri"/>
                <a:sym typeface="Calibri"/>
              </a:rPr>
              <a:t> and</a:t>
            </a:r>
            <a:r>
              <a:rPr lang="en" dirty="0">
                <a:solidFill>
                  <a:srgbClr val="CCCCCC"/>
                </a:solidFill>
                <a:latin typeface="Calibri"/>
                <a:ea typeface="Calibri"/>
                <a:cs typeface="Calibri"/>
                <a:sym typeface="Calibri"/>
              </a:rPr>
              <a:t> </a:t>
            </a:r>
            <a:r>
              <a:rPr lang="en" i="1" dirty="0">
                <a:solidFill>
                  <a:srgbClr val="CCCCCC"/>
                </a:solidFill>
                <a:latin typeface="Calibri"/>
                <a:ea typeface="Calibri"/>
                <a:cs typeface="Calibri"/>
                <a:sym typeface="Calibri"/>
              </a:rPr>
              <a:t>IOT devices</a:t>
            </a:r>
            <a:r>
              <a:rPr lang="en" dirty="0">
                <a:solidFill>
                  <a:srgbClr val="FFFFFF"/>
                </a:solidFill>
                <a:latin typeface="Calibri"/>
                <a:ea typeface="Calibri"/>
                <a:cs typeface="Calibri"/>
                <a:sym typeface="Calibri"/>
              </a:rPr>
              <a:t> which will handle the agricultural procedures and will predict best actions.</a:t>
            </a:r>
            <a:endParaRPr dirty="0">
              <a:solidFill>
                <a:srgbClr val="FFFFFF"/>
              </a:solidFill>
              <a:latin typeface="Calibri"/>
              <a:ea typeface="Calibri"/>
              <a:cs typeface="Calibri"/>
              <a:sym typeface="Calibri"/>
            </a:endParaRPr>
          </a:p>
          <a:p>
            <a:pPr marL="457200" lvl="0" indent="0" algn="l" rtl="0">
              <a:lnSpc>
                <a:spcPct val="90000"/>
              </a:lnSpc>
              <a:spcBef>
                <a:spcPts val="0"/>
              </a:spcBef>
              <a:spcAft>
                <a:spcPts val="0"/>
              </a:spcAft>
              <a:buNone/>
            </a:pPr>
            <a:r>
              <a:rPr lang="en" dirty="0">
                <a:solidFill>
                  <a:srgbClr val="FFFFFF"/>
                </a:solidFill>
                <a:latin typeface="Calibri"/>
                <a:ea typeface="Calibri"/>
                <a:cs typeface="Calibri"/>
                <a:sym typeface="Calibri"/>
              </a:rPr>
              <a:t>This will be based on:</a:t>
            </a:r>
            <a:endParaRPr dirty="0">
              <a:solidFill>
                <a:srgbClr val="FFFFFF"/>
              </a:solidFill>
              <a:latin typeface="Calibri"/>
              <a:ea typeface="Calibri"/>
              <a:cs typeface="Calibri"/>
              <a:sym typeface="Calibri"/>
            </a:endParaRPr>
          </a:p>
          <a:p>
            <a:pPr marL="457200" lvl="0" indent="0" algn="l" rtl="0">
              <a:lnSpc>
                <a:spcPct val="90000"/>
              </a:lnSpc>
              <a:spcBef>
                <a:spcPts val="0"/>
              </a:spcBef>
              <a:spcAft>
                <a:spcPts val="0"/>
              </a:spcAft>
              <a:buNone/>
            </a:pPr>
            <a:r>
              <a:rPr lang="en" dirty="0">
                <a:solidFill>
                  <a:srgbClr val="FFFFFF"/>
                </a:solidFill>
                <a:latin typeface="Calibri"/>
                <a:ea typeface="Calibri"/>
                <a:cs typeface="Calibri"/>
                <a:sym typeface="Calibri"/>
              </a:rPr>
              <a:t>-Past experience results	</a:t>
            </a:r>
            <a:r>
              <a:rPr lang="en" dirty="0">
                <a:solidFill>
                  <a:schemeClr val="lt1"/>
                </a:solidFill>
                <a:latin typeface="Calibri"/>
                <a:ea typeface="Calibri"/>
                <a:cs typeface="Calibri"/>
                <a:sym typeface="Calibri"/>
              </a:rPr>
              <a:t>-Ongoing conditions of the field	</a:t>
            </a:r>
            <a:r>
              <a:rPr lang="en" dirty="0">
                <a:solidFill>
                  <a:srgbClr val="FFFFFF"/>
                </a:solidFill>
                <a:latin typeface="Calibri"/>
                <a:ea typeface="Calibri"/>
                <a:cs typeface="Calibri"/>
                <a:sym typeface="Calibri"/>
              </a:rPr>
              <a:t>-Weather forecast		       </a:t>
            </a:r>
            <a:endParaRPr dirty="0">
              <a:solidFill>
                <a:srgbClr val="FFFFFF"/>
              </a:solidFill>
              <a:latin typeface="Calibri"/>
              <a:ea typeface="Calibri"/>
              <a:cs typeface="Calibri"/>
              <a:sym typeface="Calibri"/>
            </a:endParaRPr>
          </a:p>
          <a:p>
            <a:pPr marL="457200" lvl="0" indent="0" algn="l" rtl="0">
              <a:lnSpc>
                <a:spcPct val="90000"/>
              </a:lnSpc>
              <a:spcBef>
                <a:spcPts val="0"/>
              </a:spcBef>
              <a:spcAft>
                <a:spcPts val="0"/>
              </a:spcAft>
              <a:buNone/>
            </a:pPr>
            <a:endParaRPr dirty="0">
              <a:solidFill>
                <a:srgbClr val="FFFFFF"/>
              </a:solidFill>
              <a:latin typeface="Calibri"/>
              <a:ea typeface="Calibri"/>
              <a:cs typeface="Calibri"/>
              <a:sym typeface="Calibri"/>
            </a:endParaRPr>
          </a:p>
          <a:p>
            <a:pPr marL="457200" lvl="0" indent="-317500" algn="l" rtl="0">
              <a:lnSpc>
                <a:spcPct val="90000"/>
              </a:lnSpc>
              <a:spcBef>
                <a:spcPts val="0"/>
              </a:spcBef>
              <a:spcAft>
                <a:spcPts val="0"/>
              </a:spcAft>
              <a:buClr>
                <a:srgbClr val="86BC24"/>
              </a:buClr>
              <a:buSzPts val="1400"/>
              <a:buFont typeface="Calibri"/>
              <a:buChar char="●"/>
            </a:pPr>
            <a:r>
              <a:rPr lang="en" dirty="0">
                <a:solidFill>
                  <a:srgbClr val="FFFFFF"/>
                </a:solidFill>
                <a:latin typeface="Calibri"/>
                <a:ea typeface="Calibri"/>
                <a:cs typeface="Calibri"/>
                <a:sym typeface="Calibri"/>
              </a:rPr>
              <a:t>Our solution encompasses essential issues such as </a:t>
            </a:r>
            <a:r>
              <a:rPr lang="en" i="1" dirty="0">
                <a:solidFill>
                  <a:srgbClr val="CCCCCC"/>
                </a:solidFill>
                <a:latin typeface="Calibri"/>
                <a:ea typeface="Calibri"/>
                <a:cs typeface="Calibri"/>
                <a:sym typeface="Calibri"/>
              </a:rPr>
              <a:t>Fair trade</a:t>
            </a:r>
            <a:r>
              <a:rPr lang="en" i="1" dirty="0">
                <a:solidFill>
                  <a:srgbClr val="FFFFFF"/>
                </a:solidFill>
                <a:latin typeface="Calibri"/>
                <a:ea typeface="Calibri"/>
                <a:cs typeface="Calibri"/>
                <a:sym typeface="Calibri"/>
              </a:rPr>
              <a:t>,</a:t>
            </a:r>
            <a:r>
              <a:rPr lang="en" i="1" dirty="0">
                <a:solidFill>
                  <a:srgbClr val="CCCCCC"/>
                </a:solidFill>
                <a:latin typeface="Calibri"/>
                <a:ea typeface="Calibri"/>
                <a:cs typeface="Calibri"/>
                <a:sym typeface="Calibri"/>
              </a:rPr>
              <a:t> Food traceability</a:t>
            </a:r>
            <a:r>
              <a:rPr lang="en" i="1" dirty="0">
                <a:solidFill>
                  <a:srgbClr val="FFFFFF"/>
                </a:solidFill>
                <a:latin typeface="Calibri"/>
                <a:ea typeface="Calibri"/>
                <a:cs typeface="Calibri"/>
                <a:sym typeface="Calibri"/>
              </a:rPr>
              <a:t>,</a:t>
            </a:r>
            <a:r>
              <a:rPr lang="en" i="1" dirty="0">
                <a:solidFill>
                  <a:srgbClr val="CCCCCC"/>
                </a:solidFill>
                <a:latin typeface="Calibri"/>
                <a:ea typeface="Calibri"/>
                <a:cs typeface="Calibri"/>
                <a:sym typeface="Calibri"/>
              </a:rPr>
              <a:t> Strategic optimization </a:t>
            </a:r>
            <a:r>
              <a:rPr lang="en" dirty="0">
                <a:solidFill>
                  <a:srgbClr val="FFFFFF"/>
                </a:solidFill>
                <a:latin typeface="Calibri"/>
                <a:ea typeface="Calibri"/>
                <a:cs typeface="Calibri"/>
                <a:sym typeface="Calibri"/>
              </a:rPr>
              <a:t>resulting in the betterment at global as well as individual level. Among numerous advantages, the major ones are:</a:t>
            </a:r>
            <a:endParaRPr dirty="0">
              <a:solidFill>
                <a:srgbClr val="FFFFFF"/>
              </a:solidFill>
              <a:latin typeface="Calibri"/>
              <a:ea typeface="Calibri"/>
              <a:cs typeface="Calibri"/>
              <a:sym typeface="Calibri"/>
            </a:endParaRPr>
          </a:p>
          <a:p>
            <a:pPr marL="457200" lvl="0" indent="0" algn="l" rtl="0">
              <a:lnSpc>
                <a:spcPct val="90000"/>
              </a:lnSpc>
              <a:spcBef>
                <a:spcPts val="0"/>
              </a:spcBef>
              <a:spcAft>
                <a:spcPts val="0"/>
              </a:spcAft>
              <a:buNone/>
            </a:pPr>
            <a:r>
              <a:rPr lang="en" dirty="0">
                <a:solidFill>
                  <a:srgbClr val="FFFFFF"/>
                </a:solidFill>
                <a:latin typeface="Calibri"/>
                <a:ea typeface="Calibri"/>
                <a:cs typeface="Calibri"/>
                <a:sym typeface="Calibri"/>
              </a:rPr>
              <a:t>-Increased yield		-Enhanced farm income		-Crop shielding</a:t>
            </a:r>
          </a:p>
          <a:p>
            <a:pPr marL="457200" lvl="0" indent="0" algn="l" rtl="0">
              <a:lnSpc>
                <a:spcPct val="90000"/>
              </a:lnSpc>
              <a:spcBef>
                <a:spcPts val="0"/>
              </a:spcBef>
              <a:spcAft>
                <a:spcPts val="0"/>
              </a:spcAft>
              <a:buNone/>
            </a:pPr>
            <a:r>
              <a:rPr lang="en" dirty="0">
                <a:solidFill>
                  <a:schemeClr val="lt1"/>
                </a:solidFill>
                <a:latin typeface="Calibri"/>
                <a:ea typeface="Calibri"/>
                <a:cs typeface="Calibri"/>
                <a:sym typeface="Calibri"/>
              </a:rPr>
              <a:t>-Stable economy		</a:t>
            </a:r>
            <a:r>
              <a:rPr lang="en" dirty="0">
                <a:solidFill>
                  <a:srgbClr val="FFFFFF"/>
                </a:solidFill>
                <a:latin typeface="Calibri"/>
                <a:ea typeface="Calibri"/>
                <a:cs typeface="Calibri"/>
                <a:sym typeface="Calibri"/>
              </a:rPr>
              <a:t>-Prioritized use of resources</a:t>
            </a:r>
            <a:endParaRPr dirty="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27C2463-2A07-4558-9E2A-0411BB712F54}"/>
              </a:ext>
            </a:extLst>
          </p:cNvPr>
          <p:cNvSpPr/>
          <p:nvPr/>
        </p:nvSpPr>
        <p:spPr>
          <a:xfrm>
            <a:off x="7020751" y="317138"/>
            <a:ext cx="1532792" cy="338554"/>
          </a:xfrm>
          <a:prstGeom prst="rect">
            <a:avLst/>
          </a:prstGeom>
        </p:spPr>
        <p:txBody>
          <a:bodyPr wrap="none">
            <a:spAutoFit/>
          </a:bodyPr>
          <a:lstStyle/>
          <a:p>
            <a:pPr lvl="0"/>
            <a:r>
              <a:rPr lang="en-IN" sz="1600" b="1" dirty="0">
                <a:solidFill>
                  <a:srgbClr val="86BC24"/>
                </a:solidFill>
                <a:latin typeface="Calibri"/>
                <a:ea typeface="Calibri"/>
                <a:cs typeface="Calibri"/>
                <a:sym typeface="Calibri"/>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6"/>
          <p:cNvPicPr preferRelativeResize="0"/>
          <p:nvPr/>
        </p:nvPicPr>
        <p:blipFill rotWithShape="1">
          <a:blip r:embed="rId3">
            <a:alphaModFix/>
          </a:blip>
          <a:srcRect l="8912" t="29500" r="7559" b="49049"/>
          <a:stretch/>
        </p:blipFill>
        <p:spPr>
          <a:xfrm>
            <a:off x="404125" y="136182"/>
            <a:ext cx="2269023" cy="823854"/>
          </a:xfrm>
          <a:prstGeom prst="rect">
            <a:avLst/>
          </a:prstGeom>
          <a:noFill/>
          <a:ln>
            <a:noFill/>
          </a:ln>
        </p:spPr>
      </p:pic>
      <p:pic>
        <p:nvPicPr>
          <p:cNvPr id="110" name="Google Shape;110;p16"/>
          <p:cNvPicPr preferRelativeResize="0"/>
          <p:nvPr/>
        </p:nvPicPr>
        <p:blipFill rotWithShape="1">
          <a:blip r:embed="rId4">
            <a:alphaModFix/>
          </a:blip>
          <a:srcRect l="23810" t="10265" r="25148" b="11609"/>
          <a:stretch/>
        </p:blipFill>
        <p:spPr>
          <a:xfrm>
            <a:off x="415025" y="1459975"/>
            <a:ext cx="3126051" cy="3189850"/>
          </a:xfrm>
          <a:prstGeom prst="rect">
            <a:avLst/>
          </a:prstGeom>
          <a:noFill/>
          <a:ln>
            <a:noFill/>
          </a:ln>
        </p:spPr>
      </p:pic>
      <p:sp>
        <p:nvSpPr>
          <p:cNvPr id="111" name="Google Shape;111;p16"/>
          <p:cNvSpPr txBox="1"/>
          <p:nvPr/>
        </p:nvSpPr>
        <p:spPr>
          <a:xfrm>
            <a:off x="3290725" y="1258639"/>
            <a:ext cx="5539800" cy="3601377"/>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86BC24"/>
              </a:buClr>
              <a:buSzPts val="1400"/>
              <a:buFont typeface="Ubuntu"/>
              <a:buChar char="●"/>
            </a:pPr>
            <a:r>
              <a:rPr lang="en" dirty="0">
                <a:solidFill>
                  <a:srgbClr val="86BC24"/>
                </a:solidFill>
                <a:latin typeface="Ubuntu" panose="020B0604020202020204" charset="0"/>
                <a:ea typeface="Ubuntu"/>
                <a:cs typeface="Ubuntu"/>
                <a:sym typeface="Ubuntu"/>
              </a:rPr>
              <a:t>Clustering of Sensor data :</a:t>
            </a:r>
            <a:r>
              <a:rPr lang="en" dirty="0">
                <a:solidFill>
                  <a:srgbClr val="FFFFFF"/>
                </a:solidFill>
                <a:latin typeface="Ubuntu" panose="020B0604020202020204" charset="0"/>
                <a:ea typeface="Ubuntu"/>
                <a:cs typeface="Ubuntu"/>
                <a:sym typeface="Ubuntu"/>
              </a:rPr>
              <a:t> </a:t>
            </a:r>
            <a:r>
              <a:rPr lang="en" dirty="0">
                <a:solidFill>
                  <a:srgbClr val="FFFFFF"/>
                </a:solidFill>
                <a:latin typeface="Ubuntu" panose="020B0604020202020204" charset="0"/>
                <a:ea typeface="Calibri"/>
                <a:cs typeface="Calibri"/>
                <a:sym typeface="Calibri"/>
              </a:rPr>
              <a:t>IOT device are placed covering all the field, forming a </a:t>
            </a:r>
            <a:r>
              <a:rPr lang="en" i="1" dirty="0">
                <a:solidFill>
                  <a:schemeClr val="tx2">
                    <a:lumMod val="75000"/>
                  </a:schemeClr>
                </a:solidFill>
                <a:latin typeface="Ubuntu" panose="020B0604020202020204" charset="0"/>
                <a:ea typeface="Calibri"/>
                <a:cs typeface="Calibri"/>
                <a:sym typeface="Calibri"/>
              </a:rPr>
              <a:t>mesh network</a:t>
            </a:r>
            <a:r>
              <a:rPr lang="en" dirty="0">
                <a:solidFill>
                  <a:srgbClr val="FFFFFF"/>
                </a:solidFill>
                <a:latin typeface="Ubuntu" panose="020B0604020202020204" charset="0"/>
                <a:ea typeface="Calibri"/>
                <a:cs typeface="Calibri"/>
                <a:sym typeface="Calibri"/>
              </a:rPr>
              <a:t>. Now, all of the sensor data gathered is </a:t>
            </a:r>
            <a:r>
              <a:rPr lang="en" i="1" dirty="0">
                <a:solidFill>
                  <a:schemeClr val="tx2">
                    <a:lumMod val="75000"/>
                  </a:schemeClr>
                </a:solidFill>
                <a:latin typeface="Ubuntu" panose="020B0604020202020204" charset="0"/>
                <a:ea typeface="Calibri"/>
                <a:cs typeface="Calibri"/>
                <a:sym typeface="Calibri"/>
              </a:rPr>
              <a:t>partially filtered</a:t>
            </a:r>
            <a:r>
              <a:rPr lang="en" i="1" dirty="0">
                <a:solidFill>
                  <a:srgbClr val="FFFFFF"/>
                </a:solidFill>
                <a:latin typeface="Ubuntu" panose="020B0604020202020204" charset="0"/>
                <a:ea typeface="Calibri"/>
                <a:cs typeface="Calibri"/>
                <a:sym typeface="Calibri"/>
              </a:rPr>
              <a:t> </a:t>
            </a:r>
            <a:r>
              <a:rPr lang="en" dirty="0">
                <a:solidFill>
                  <a:srgbClr val="FFFFFF"/>
                </a:solidFill>
                <a:latin typeface="Ubuntu" panose="020B0604020202020204" charset="0"/>
                <a:ea typeface="Calibri"/>
                <a:cs typeface="Calibri"/>
                <a:sym typeface="Calibri"/>
              </a:rPr>
              <a:t>to avoid nan values (not-a-number) to avoid disfiguring of data-sets. Filtered data is grouped with the device location and is then pushed to the database.</a:t>
            </a:r>
            <a:endParaRPr dirty="0">
              <a:solidFill>
                <a:srgbClr val="FFFFFF"/>
              </a:solidFill>
              <a:latin typeface="Ubuntu" panose="020B0604020202020204" charset="0"/>
              <a:ea typeface="Calibri"/>
              <a:cs typeface="Calibri"/>
              <a:sym typeface="Calibri"/>
            </a:endParaRPr>
          </a:p>
          <a:p>
            <a:pPr marL="457200" lvl="0" indent="0" algn="l" rtl="0">
              <a:spcBef>
                <a:spcPts val="0"/>
              </a:spcBef>
              <a:spcAft>
                <a:spcPts val="0"/>
              </a:spcAft>
              <a:buNone/>
            </a:pPr>
            <a:endParaRPr dirty="0">
              <a:solidFill>
                <a:srgbClr val="FFFFFF"/>
              </a:solidFill>
              <a:latin typeface="Ubuntu" panose="020B0604020202020204" charset="0"/>
              <a:ea typeface="Ubuntu"/>
              <a:cs typeface="Ubuntu"/>
              <a:sym typeface="Ubuntu"/>
            </a:endParaRPr>
          </a:p>
          <a:p>
            <a:pPr marL="457200" lvl="0" indent="-317500" algn="l" rtl="0">
              <a:spcBef>
                <a:spcPts val="0"/>
              </a:spcBef>
              <a:spcAft>
                <a:spcPts val="0"/>
              </a:spcAft>
              <a:buClr>
                <a:srgbClr val="86BC24"/>
              </a:buClr>
              <a:buSzPts val="1400"/>
              <a:buFont typeface="Ubuntu"/>
              <a:buChar char="●"/>
            </a:pPr>
            <a:r>
              <a:rPr lang="en" dirty="0">
                <a:solidFill>
                  <a:srgbClr val="86BC24"/>
                </a:solidFill>
                <a:latin typeface="Ubuntu" panose="020B0604020202020204" charset="0"/>
                <a:ea typeface="Ubuntu"/>
                <a:cs typeface="Ubuntu"/>
                <a:sym typeface="Ubuntu"/>
              </a:rPr>
              <a:t>Sensor Data Weightage : </a:t>
            </a:r>
            <a:r>
              <a:rPr lang="en" dirty="0">
                <a:solidFill>
                  <a:srgbClr val="FFFFFF"/>
                </a:solidFill>
                <a:latin typeface="Ubuntu" panose="020B0604020202020204" charset="0"/>
                <a:ea typeface="Calibri"/>
                <a:cs typeface="Calibri"/>
                <a:sym typeface="Calibri"/>
              </a:rPr>
              <a:t>Individual sensor data will have some predefined weightage for every </a:t>
            </a:r>
            <a:r>
              <a:rPr lang="en" i="1" dirty="0">
                <a:solidFill>
                  <a:schemeClr val="tx2">
                    <a:lumMod val="75000"/>
                  </a:schemeClr>
                </a:solidFill>
                <a:latin typeface="Ubuntu" panose="020B0604020202020204" charset="0"/>
                <a:ea typeface="Calibri"/>
                <a:cs typeface="Calibri"/>
                <a:sym typeface="Calibri"/>
              </a:rPr>
              <a:t>derived feature </a:t>
            </a:r>
            <a:r>
              <a:rPr lang="en" dirty="0">
                <a:solidFill>
                  <a:srgbClr val="FFFFFF"/>
                </a:solidFill>
                <a:latin typeface="Ubuntu" panose="020B0604020202020204" charset="0"/>
                <a:ea typeface="Calibri"/>
                <a:cs typeface="Calibri"/>
                <a:sym typeface="Calibri"/>
              </a:rPr>
              <a:t>of prediction model from the image data.</a:t>
            </a:r>
            <a:endParaRPr dirty="0">
              <a:solidFill>
                <a:srgbClr val="FFFFFF"/>
              </a:solidFill>
              <a:latin typeface="Ubuntu" panose="020B0604020202020204" charset="0"/>
              <a:ea typeface="Calibri"/>
              <a:cs typeface="Calibri"/>
              <a:sym typeface="Calibri"/>
            </a:endParaRPr>
          </a:p>
          <a:p>
            <a:pPr marL="457200" lvl="0" indent="0" algn="l" rtl="0">
              <a:spcBef>
                <a:spcPts val="0"/>
              </a:spcBef>
              <a:spcAft>
                <a:spcPts val="0"/>
              </a:spcAft>
              <a:buNone/>
            </a:pPr>
            <a:br>
              <a:rPr lang="en" dirty="0">
                <a:solidFill>
                  <a:srgbClr val="FFFFFF"/>
                </a:solidFill>
                <a:latin typeface="Ubuntu" panose="020B0604020202020204" charset="0"/>
                <a:ea typeface="Calibri"/>
                <a:cs typeface="Calibri"/>
                <a:sym typeface="Calibri"/>
              </a:rPr>
            </a:br>
            <a:r>
              <a:rPr lang="en" dirty="0">
                <a:solidFill>
                  <a:srgbClr val="FFFFFF"/>
                </a:solidFill>
                <a:latin typeface="Ubuntu" panose="020B0604020202020204" charset="0"/>
                <a:ea typeface="Calibri"/>
                <a:cs typeface="Calibri"/>
                <a:sym typeface="Calibri"/>
              </a:rPr>
              <a:t>This means that for computation of the predictions, all the input sensor data to the ML and AI models will have some importance predefined individually which will be considered while formulating result.</a:t>
            </a:r>
            <a:endParaRPr dirty="0">
              <a:solidFill>
                <a:srgbClr val="FFFFFF"/>
              </a:solidFill>
              <a:latin typeface="Ubuntu" panose="020B0604020202020204" charset="0"/>
              <a:ea typeface="Calibri"/>
              <a:cs typeface="Calibri"/>
              <a:sym typeface="Calibri"/>
            </a:endParaRPr>
          </a:p>
        </p:txBody>
      </p:sp>
      <p:sp>
        <p:nvSpPr>
          <p:cNvPr id="112" name="Google Shape;112;p16"/>
          <p:cNvSpPr txBox="1"/>
          <p:nvPr/>
        </p:nvSpPr>
        <p:spPr>
          <a:xfrm>
            <a:off x="2364475" y="2952750"/>
            <a:ext cx="992400" cy="2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rgbClr val="CCCCCC"/>
                </a:solidFill>
                <a:latin typeface="Calibri"/>
                <a:ea typeface="Calibri"/>
                <a:cs typeface="Calibri"/>
                <a:sym typeface="Calibri"/>
              </a:rPr>
              <a:t>Central Device</a:t>
            </a:r>
            <a:endParaRPr sz="900" i="1">
              <a:solidFill>
                <a:srgbClr val="CCCCCC"/>
              </a:solidFill>
              <a:latin typeface="Calibri"/>
              <a:ea typeface="Calibri"/>
              <a:cs typeface="Calibri"/>
              <a:sym typeface="Calibri"/>
            </a:endParaRPr>
          </a:p>
        </p:txBody>
      </p:sp>
      <p:sp>
        <p:nvSpPr>
          <p:cNvPr id="113" name="Google Shape;113;p16"/>
          <p:cNvSpPr txBox="1"/>
          <p:nvPr/>
        </p:nvSpPr>
        <p:spPr>
          <a:xfrm>
            <a:off x="146550" y="4043675"/>
            <a:ext cx="1739100" cy="2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rgbClr val="CCCCCC"/>
                </a:solidFill>
                <a:latin typeface="Calibri"/>
                <a:ea typeface="Calibri"/>
                <a:cs typeface="Calibri"/>
                <a:sym typeface="Calibri"/>
              </a:rPr>
              <a:t>Nozzles for Weed elimination using See and Spray Technology</a:t>
            </a:r>
            <a:endParaRPr sz="900" i="1">
              <a:solidFill>
                <a:srgbClr val="CCCCCC"/>
              </a:solidFill>
              <a:latin typeface="Calibri"/>
              <a:ea typeface="Calibri"/>
              <a:cs typeface="Calibri"/>
              <a:sym typeface="Calibri"/>
            </a:endParaRPr>
          </a:p>
        </p:txBody>
      </p:sp>
      <p:cxnSp>
        <p:nvCxnSpPr>
          <p:cNvPr id="114" name="Google Shape;114;p16"/>
          <p:cNvCxnSpPr/>
          <p:nvPr/>
        </p:nvCxnSpPr>
        <p:spPr>
          <a:xfrm flipH="1">
            <a:off x="1990825" y="3140975"/>
            <a:ext cx="455400" cy="157500"/>
          </a:xfrm>
          <a:prstGeom prst="straightConnector1">
            <a:avLst/>
          </a:prstGeom>
          <a:noFill/>
          <a:ln w="9525" cap="flat" cmpd="sng">
            <a:solidFill>
              <a:srgbClr val="FFFFFF"/>
            </a:solidFill>
            <a:prstDash val="solid"/>
            <a:round/>
            <a:headEnd type="none" w="med" len="med"/>
            <a:tailEnd type="none" w="med" len="med"/>
          </a:ln>
        </p:spPr>
      </p:cxnSp>
      <p:cxnSp>
        <p:nvCxnSpPr>
          <p:cNvPr id="115" name="Google Shape;115;p16"/>
          <p:cNvCxnSpPr/>
          <p:nvPr/>
        </p:nvCxnSpPr>
        <p:spPr>
          <a:xfrm rot="10800000" flipH="1">
            <a:off x="1027775" y="3818100"/>
            <a:ext cx="1301700" cy="342300"/>
          </a:xfrm>
          <a:prstGeom prst="straightConnector1">
            <a:avLst/>
          </a:prstGeom>
          <a:noFill/>
          <a:ln w="9525" cap="flat" cmpd="sng">
            <a:solidFill>
              <a:srgbClr val="FFFFFF"/>
            </a:solidFill>
            <a:prstDash val="solid"/>
            <a:round/>
            <a:headEnd type="none" w="med" len="med"/>
            <a:tailEnd type="none" w="med" len="med"/>
          </a:ln>
        </p:spPr>
      </p:cxnSp>
      <p:cxnSp>
        <p:nvCxnSpPr>
          <p:cNvPr id="116" name="Google Shape;116;p16"/>
          <p:cNvCxnSpPr/>
          <p:nvPr/>
        </p:nvCxnSpPr>
        <p:spPr>
          <a:xfrm rot="10800000" flipH="1">
            <a:off x="1046850" y="3330400"/>
            <a:ext cx="429000" cy="814200"/>
          </a:xfrm>
          <a:prstGeom prst="straightConnector1">
            <a:avLst/>
          </a:prstGeom>
          <a:noFill/>
          <a:ln w="9525" cap="flat" cmpd="sng">
            <a:solidFill>
              <a:srgbClr val="FFFFFF"/>
            </a:solidFill>
            <a:prstDash val="solid"/>
            <a:round/>
            <a:headEnd type="none" w="med" len="med"/>
            <a:tailEnd type="none" w="med" len="med"/>
          </a:ln>
        </p:spPr>
      </p:cxnSp>
      <p:sp>
        <p:nvSpPr>
          <p:cNvPr id="2" name="Rectangle 1">
            <a:extLst>
              <a:ext uri="{FF2B5EF4-FFF2-40B4-BE49-F238E27FC236}">
                <a16:creationId xmlns:a16="http://schemas.microsoft.com/office/drawing/2014/main" id="{070786E7-0E9B-48C8-A73E-7FE0024025B9}"/>
              </a:ext>
            </a:extLst>
          </p:cNvPr>
          <p:cNvSpPr/>
          <p:nvPr/>
        </p:nvSpPr>
        <p:spPr>
          <a:xfrm>
            <a:off x="6989075" y="283484"/>
            <a:ext cx="1782860" cy="338554"/>
          </a:xfrm>
          <a:prstGeom prst="rect">
            <a:avLst/>
          </a:prstGeom>
        </p:spPr>
        <p:txBody>
          <a:bodyPr wrap="none">
            <a:spAutoFit/>
          </a:bodyPr>
          <a:lstStyle/>
          <a:p>
            <a:pPr lvl="0"/>
            <a:r>
              <a:rPr lang="en-IN" sz="1600" b="1" dirty="0">
                <a:solidFill>
                  <a:srgbClr val="86BC24"/>
                </a:solidFill>
                <a:latin typeface="Calibri"/>
                <a:ea typeface="Calibri"/>
                <a:cs typeface="Calibri"/>
                <a:sym typeface="Calibri"/>
              </a:rPr>
              <a:t>IMPLEMENTATION</a:t>
            </a:r>
          </a:p>
        </p:txBody>
      </p:sp>
      <p:sp>
        <p:nvSpPr>
          <p:cNvPr id="11" name="Google Shape;111;p16">
            <a:extLst>
              <a:ext uri="{FF2B5EF4-FFF2-40B4-BE49-F238E27FC236}">
                <a16:creationId xmlns:a16="http://schemas.microsoft.com/office/drawing/2014/main" id="{4B24A84A-6416-4CB9-BE21-AD2B1330EE10}"/>
              </a:ext>
            </a:extLst>
          </p:cNvPr>
          <p:cNvSpPr txBox="1"/>
          <p:nvPr/>
        </p:nvSpPr>
        <p:spPr>
          <a:xfrm>
            <a:off x="4395941" y="558115"/>
            <a:ext cx="3241984" cy="51765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86BC24"/>
              </a:buClr>
              <a:buSzPts val="1400"/>
              <a:buFont typeface="Ubuntu"/>
              <a:buChar char="●"/>
            </a:pPr>
            <a:r>
              <a:rPr lang="en" sz="1100" dirty="0">
                <a:solidFill>
                  <a:srgbClr val="86BC24"/>
                </a:solidFill>
                <a:latin typeface="Ubuntu" panose="020B0604020202020204" charset="0"/>
                <a:ea typeface="Ubuntu"/>
                <a:cs typeface="Ubuntu"/>
                <a:sym typeface="Ubuntu"/>
              </a:rPr>
              <a:t>Clustering of Sensor Data</a:t>
            </a:r>
          </a:p>
          <a:p>
            <a:pPr marL="457200" lvl="0" indent="-317500" algn="l" rtl="0">
              <a:spcBef>
                <a:spcPts val="0"/>
              </a:spcBef>
              <a:spcAft>
                <a:spcPts val="0"/>
              </a:spcAft>
              <a:buClr>
                <a:srgbClr val="86BC24"/>
              </a:buClr>
              <a:buSzPts val="1400"/>
              <a:buFont typeface="Ubuntu"/>
              <a:buChar char="●"/>
            </a:pPr>
            <a:r>
              <a:rPr lang="en-IN" sz="1100" dirty="0">
                <a:solidFill>
                  <a:srgbClr val="86BC24"/>
                </a:solidFill>
                <a:latin typeface="Ubuntu" panose="020B0604020202020204" charset="0"/>
                <a:ea typeface="Calibri"/>
                <a:cs typeface="Calibri"/>
                <a:sym typeface="Ubuntu"/>
              </a:rPr>
              <a:t>Image Data Analysis</a:t>
            </a:r>
            <a:endParaRPr sz="1100" dirty="0">
              <a:solidFill>
                <a:srgbClr val="FFFFFF"/>
              </a:solidFill>
              <a:latin typeface="Ubuntu" panose="020B0604020202020204" charset="0"/>
              <a:ea typeface="Calibri"/>
              <a:cs typeface="Calibri"/>
              <a:sym typeface="Calibri"/>
            </a:endParaRPr>
          </a:p>
        </p:txBody>
      </p:sp>
      <p:sp>
        <p:nvSpPr>
          <p:cNvPr id="12" name="Google Shape;111;p16">
            <a:extLst>
              <a:ext uri="{FF2B5EF4-FFF2-40B4-BE49-F238E27FC236}">
                <a16:creationId xmlns:a16="http://schemas.microsoft.com/office/drawing/2014/main" id="{37C14137-A70F-4F56-ADCC-BC018D71CAFB}"/>
              </a:ext>
            </a:extLst>
          </p:cNvPr>
          <p:cNvSpPr txBox="1"/>
          <p:nvPr/>
        </p:nvSpPr>
        <p:spPr>
          <a:xfrm>
            <a:off x="6623021" y="564519"/>
            <a:ext cx="3241984" cy="51765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86BC24"/>
              </a:buClr>
              <a:buSzPts val="1400"/>
              <a:buFont typeface="Ubuntu"/>
              <a:buChar char="●"/>
            </a:pPr>
            <a:r>
              <a:rPr lang="en-IN" sz="1100" dirty="0">
                <a:solidFill>
                  <a:srgbClr val="86BC24"/>
                </a:solidFill>
                <a:latin typeface="Ubuntu" panose="020B0604020202020204" charset="0"/>
                <a:ea typeface="Ubuntu"/>
                <a:cs typeface="Ubuntu"/>
                <a:sym typeface="Ubuntu"/>
              </a:rPr>
              <a:t>Sensor Data Weightage</a:t>
            </a:r>
          </a:p>
          <a:p>
            <a:pPr marL="457200" lvl="0" indent="-317500" algn="l" rtl="0">
              <a:spcBef>
                <a:spcPts val="0"/>
              </a:spcBef>
              <a:spcAft>
                <a:spcPts val="0"/>
              </a:spcAft>
              <a:buClr>
                <a:srgbClr val="86BC24"/>
              </a:buClr>
              <a:buSzPts val="1400"/>
              <a:buFont typeface="Ubuntu"/>
              <a:buChar char="●"/>
            </a:pPr>
            <a:r>
              <a:rPr lang="en-IN" sz="1100" dirty="0">
                <a:solidFill>
                  <a:srgbClr val="86BC24"/>
                </a:solidFill>
                <a:latin typeface="Ubuntu" panose="020B0604020202020204" charset="0"/>
                <a:ea typeface="Calibri"/>
                <a:cs typeface="Calibri"/>
                <a:sym typeface="Ubuntu"/>
              </a:rPr>
              <a:t>Records and Display</a:t>
            </a:r>
            <a:endParaRPr sz="1100" dirty="0">
              <a:solidFill>
                <a:srgbClr val="FFFFFF"/>
              </a:solidFill>
              <a:latin typeface="Ubuntu" panose="020B0604020202020204" charset="0"/>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7"/>
          <p:cNvPicPr preferRelativeResize="0"/>
          <p:nvPr/>
        </p:nvPicPr>
        <p:blipFill>
          <a:blip r:embed="rId3">
            <a:alphaModFix/>
          </a:blip>
          <a:stretch>
            <a:fillRect/>
          </a:stretch>
        </p:blipFill>
        <p:spPr>
          <a:xfrm>
            <a:off x="3753777" y="2915174"/>
            <a:ext cx="2703075" cy="1615913"/>
          </a:xfrm>
          <a:prstGeom prst="rect">
            <a:avLst/>
          </a:prstGeom>
          <a:noFill/>
          <a:ln>
            <a:noFill/>
          </a:ln>
        </p:spPr>
      </p:pic>
      <p:pic>
        <p:nvPicPr>
          <p:cNvPr id="122" name="Google Shape;122;p17"/>
          <p:cNvPicPr preferRelativeResize="0"/>
          <p:nvPr/>
        </p:nvPicPr>
        <p:blipFill rotWithShape="1">
          <a:blip r:embed="rId4">
            <a:alphaModFix/>
          </a:blip>
          <a:srcRect l="18238" t="11695" r="16435" b="8578"/>
          <a:stretch/>
        </p:blipFill>
        <p:spPr>
          <a:xfrm>
            <a:off x="7104194" y="1771804"/>
            <a:ext cx="650221" cy="793554"/>
          </a:xfrm>
          <a:prstGeom prst="rect">
            <a:avLst/>
          </a:prstGeom>
          <a:noFill/>
          <a:ln>
            <a:noFill/>
          </a:ln>
        </p:spPr>
      </p:pic>
      <p:sp>
        <p:nvSpPr>
          <p:cNvPr id="123" name="Google Shape;123;p17"/>
          <p:cNvSpPr txBox="1"/>
          <p:nvPr/>
        </p:nvSpPr>
        <p:spPr>
          <a:xfrm>
            <a:off x="6971675" y="3339100"/>
            <a:ext cx="1982166" cy="10790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300" dirty="0">
                <a:solidFill>
                  <a:srgbClr val="FFFFFF"/>
                </a:solidFill>
                <a:latin typeface="Calibri"/>
                <a:ea typeface="Calibri"/>
                <a:cs typeface="Calibri"/>
                <a:sym typeface="Calibri"/>
              </a:rPr>
              <a:t>Soil texture</a:t>
            </a:r>
            <a:endParaRPr sz="1300" dirty="0">
              <a:solidFill>
                <a:srgbClr val="FFFFFF"/>
              </a:solidFill>
              <a:latin typeface="Calibri"/>
              <a:ea typeface="Calibri"/>
              <a:cs typeface="Calibri"/>
              <a:sym typeface="Calibri"/>
            </a:endParaRPr>
          </a:p>
          <a:p>
            <a:pPr marL="0" lvl="0" indent="0" algn="l" rtl="0">
              <a:lnSpc>
                <a:spcPct val="105000"/>
              </a:lnSpc>
              <a:spcBef>
                <a:spcPts val="0"/>
              </a:spcBef>
              <a:spcAft>
                <a:spcPts val="0"/>
              </a:spcAft>
              <a:buNone/>
            </a:pPr>
            <a:r>
              <a:rPr lang="en" sz="1300" dirty="0">
                <a:solidFill>
                  <a:srgbClr val="FFFFFF"/>
                </a:solidFill>
                <a:latin typeface="Calibri"/>
                <a:ea typeface="Calibri"/>
                <a:cs typeface="Calibri"/>
                <a:sym typeface="Calibri"/>
              </a:rPr>
              <a:t>Yield Prediction</a:t>
            </a:r>
            <a:endParaRPr sz="1300" dirty="0">
              <a:solidFill>
                <a:srgbClr val="FFFFFF"/>
              </a:solidFill>
              <a:latin typeface="Calibri"/>
              <a:ea typeface="Calibri"/>
              <a:cs typeface="Calibri"/>
              <a:sym typeface="Calibri"/>
            </a:endParaRPr>
          </a:p>
          <a:p>
            <a:pPr marL="0" lvl="0" indent="0" algn="l" rtl="0">
              <a:lnSpc>
                <a:spcPct val="105000"/>
              </a:lnSpc>
              <a:spcBef>
                <a:spcPts val="0"/>
              </a:spcBef>
              <a:spcAft>
                <a:spcPts val="0"/>
              </a:spcAft>
              <a:buNone/>
            </a:pPr>
            <a:r>
              <a:rPr lang="en" sz="1300" dirty="0">
                <a:solidFill>
                  <a:srgbClr val="FFFFFF"/>
                </a:solidFill>
                <a:latin typeface="Calibri"/>
                <a:ea typeface="Calibri"/>
                <a:cs typeface="Calibri"/>
                <a:sym typeface="Calibri"/>
              </a:rPr>
              <a:t>Desirable Crops</a:t>
            </a:r>
            <a:endParaRPr sz="1300" dirty="0">
              <a:solidFill>
                <a:srgbClr val="FFFFFF"/>
              </a:solidFill>
              <a:latin typeface="Calibri"/>
              <a:ea typeface="Calibri"/>
              <a:cs typeface="Calibri"/>
              <a:sym typeface="Calibri"/>
            </a:endParaRPr>
          </a:p>
          <a:p>
            <a:pPr marL="0" lvl="0" indent="0" algn="l" rtl="0">
              <a:lnSpc>
                <a:spcPct val="105000"/>
              </a:lnSpc>
              <a:spcBef>
                <a:spcPts val="0"/>
              </a:spcBef>
              <a:spcAft>
                <a:spcPts val="0"/>
              </a:spcAft>
              <a:buNone/>
            </a:pPr>
            <a:r>
              <a:rPr lang="en" sz="1300" dirty="0">
                <a:solidFill>
                  <a:srgbClr val="FFFFFF"/>
                </a:solidFill>
                <a:latin typeface="Calibri"/>
                <a:ea typeface="Calibri"/>
                <a:cs typeface="Calibri"/>
                <a:sym typeface="Calibri"/>
              </a:rPr>
              <a:t>Disease Detection</a:t>
            </a:r>
            <a:endParaRPr sz="1300" dirty="0">
              <a:solidFill>
                <a:srgbClr val="FFFFFF"/>
              </a:solidFill>
              <a:latin typeface="Calibri"/>
              <a:ea typeface="Calibri"/>
              <a:cs typeface="Calibri"/>
              <a:sym typeface="Calibri"/>
            </a:endParaRPr>
          </a:p>
          <a:p>
            <a:pPr marL="0" lvl="0" indent="0" algn="l" rtl="0">
              <a:lnSpc>
                <a:spcPct val="105000"/>
              </a:lnSpc>
              <a:spcBef>
                <a:spcPts val="0"/>
              </a:spcBef>
              <a:spcAft>
                <a:spcPts val="0"/>
              </a:spcAft>
              <a:buNone/>
            </a:pPr>
            <a:r>
              <a:rPr lang="en" sz="1300" dirty="0">
                <a:solidFill>
                  <a:srgbClr val="FFFFFF"/>
                </a:solidFill>
                <a:latin typeface="Calibri"/>
                <a:ea typeface="Calibri"/>
                <a:cs typeface="Calibri"/>
                <a:sym typeface="Calibri"/>
              </a:rPr>
              <a:t>Weeds and Pest control</a:t>
            </a:r>
            <a:endParaRPr sz="1300" dirty="0">
              <a:solidFill>
                <a:srgbClr val="FFFFFF"/>
              </a:solidFill>
              <a:latin typeface="Calibri"/>
              <a:ea typeface="Calibri"/>
              <a:cs typeface="Calibri"/>
              <a:sym typeface="Calibri"/>
            </a:endParaRPr>
          </a:p>
        </p:txBody>
      </p:sp>
      <p:pic>
        <p:nvPicPr>
          <p:cNvPr id="124" name="Google Shape;124;p17"/>
          <p:cNvPicPr preferRelativeResize="0"/>
          <p:nvPr/>
        </p:nvPicPr>
        <p:blipFill rotWithShape="1">
          <a:blip r:embed="rId5">
            <a:alphaModFix/>
          </a:blip>
          <a:srcRect l="61051" t="20912" r="31849" b="60711"/>
          <a:stretch/>
        </p:blipFill>
        <p:spPr>
          <a:xfrm>
            <a:off x="7133137" y="2499842"/>
            <a:ext cx="185473" cy="445152"/>
          </a:xfrm>
          <a:prstGeom prst="rect">
            <a:avLst/>
          </a:prstGeom>
          <a:noFill/>
          <a:ln>
            <a:noFill/>
          </a:ln>
        </p:spPr>
      </p:pic>
      <p:pic>
        <p:nvPicPr>
          <p:cNvPr id="125" name="Google Shape;125;p17"/>
          <p:cNvPicPr preferRelativeResize="0"/>
          <p:nvPr/>
        </p:nvPicPr>
        <p:blipFill rotWithShape="1">
          <a:blip r:embed="rId5">
            <a:alphaModFix/>
          </a:blip>
          <a:srcRect l="62139" t="20912" r="31849" b="65010"/>
          <a:stretch/>
        </p:blipFill>
        <p:spPr>
          <a:xfrm>
            <a:off x="7384543" y="2677054"/>
            <a:ext cx="157029" cy="341014"/>
          </a:xfrm>
          <a:prstGeom prst="rect">
            <a:avLst/>
          </a:prstGeom>
          <a:noFill/>
          <a:ln>
            <a:noFill/>
          </a:ln>
        </p:spPr>
      </p:pic>
      <p:pic>
        <p:nvPicPr>
          <p:cNvPr id="126" name="Google Shape;126;p17"/>
          <p:cNvPicPr preferRelativeResize="0"/>
          <p:nvPr/>
        </p:nvPicPr>
        <p:blipFill rotWithShape="1">
          <a:blip r:embed="rId5">
            <a:alphaModFix/>
          </a:blip>
          <a:srcRect l="61051" t="20912" r="31849" b="60711"/>
          <a:stretch/>
        </p:blipFill>
        <p:spPr>
          <a:xfrm>
            <a:off x="7578592" y="2489524"/>
            <a:ext cx="185473" cy="445152"/>
          </a:xfrm>
          <a:prstGeom prst="rect">
            <a:avLst/>
          </a:prstGeom>
          <a:noFill/>
          <a:ln>
            <a:noFill/>
          </a:ln>
        </p:spPr>
      </p:pic>
      <p:pic>
        <p:nvPicPr>
          <p:cNvPr id="127" name="Google Shape;127;p17"/>
          <p:cNvPicPr preferRelativeResize="0"/>
          <p:nvPr/>
        </p:nvPicPr>
        <p:blipFill rotWithShape="1">
          <a:blip r:embed="rId5">
            <a:alphaModFix/>
          </a:blip>
          <a:srcRect l="63077" t="20911" r="31849" b="68280"/>
          <a:stretch/>
        </p:blipFill>
        <p:spPr>
          <a:xfrm>
            <a:off x="7210261" y="2942110"/>
            <a:ext cx="132526" cy="261793"/>
          </a:xfrm>
          <a:prstGeom prst="rect">
            <a:avLst/>
          </a:prstGeom>
          <a:noFill/>
          <a:ln>
            <a:noFill/>
          </a:ln>
        </p:spPr>
      </p:pic>
      <p:pic>
        <p:nvPicPr>
          <p:cNvPr id="128" name="Google Shape;128;p17"/>
          <p:cNvPicPr preferRelativeResize="0"/>
          <p:nvPr/>
        </p:nvPicPr>
        <p:blipFill rotWithShape="1">
          <a:blip r:embed="rId5">
            <a:alphaModFix/>
          </a:blip>
          <a:srcRect l="63077" t="20911" r="31849" b="68280"/>
          <a:stretch/>
        </p:blipFill>
        <p:spPr>
          <a:xfrm>
            <a:off x="7583341" y="2935044"/>
            <a:ext cx="132526" cy="261793"/>
          </a:xfrm>
          <a:prstGeom prst="rect">
            <a:avLst/>
          </a:prstGeom>
          <a:noFill/>
          <a:ln>
            <a:noFill/>
          </a:ln>
        </p:spPr>
      </p:pic>
      <p:sp>
        <p:nvSpPr>
          <p:cNvPr id="129" name="Google Shape;129;p17"/>
          <p:cNvSpPr/>
          <p:nvPr/>
        </p:nvSpPr>
        <p:spPr>
          <a:xfrm>
            <a:off x="6521380" y="3520352"/>
            <a:ext cx="463800" cy="420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6521380" y="3730260"/>
            <a:ext cx="463800" cy="420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6521380" y="3940168"/>
            <a:ext cx="463800" cy="420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6521380" y="4150076"/>
            <a:ext cx="463800" cy="420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6521380" y="4359984"/>
            <a:ext cx="463800" cy="420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421371" y="3861406"/>
            <a:ext cx="429900" cy="120900"/>
          </a:xfrm>
          <a:prstGeom prst="right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txBox="1"/>
          <p:nvPr/>
        </p:nvSpPr>
        <p:spPr>
          <a:xfrm>
            <a:off x="3548075" y="4115875"/>
            <a:ext cx="10839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Calibri"/>
                <a:ea typeface="Calibri"/>
                <a:cs typeface="Calibri"/>
                <a:sym typeface="Calibri"/>
              </a:rPr>
              <a:t>Images from field</a:t>
            </a:r>
            <a:endParaRPr sz="1000">
              <a:solidFill>
                <a:srgbClr val="FFFFFF"/>
              </a:solidFill>
              <a:latin typeface="Calibri"/>
              <a:ea typeface="Calibri"/>
              <a:cs typeface="Calibri"/>
              <a:sym typeface="Calibri"/>
            </a:endParaRPr>
          </a:p>
        </p:txBody>
      </p:sp>
      <p:sp>
        <p:nvSpPr>
          <p:cNvPr id="136" name="Google Shape;136;p17"/>
          <p:cNvSpPr txBox="1"/>
          <p:nvPr/>
        </p:nvSpPr>
        <p:spPr>
          <a:xfrm>
            <a:off x="5130575" y="4593425"/>
            <a:ext cx="13410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Calibri"/>
                <a:ea typeface="Calibri"/>
                <a:cs typeface="Calibri"/>
                <a:sym typeface="Calibri"/>
              </a:rPr>
              <a:t>Main Processing Unit</a:t>
            </a:r>
            <a:endParaRPr sz="1000">
              <a:solidFill>
                <a:srgbClr val="FFFFFF"/>
              </a:solidFill>
              <a:latin typeface="Calibri"/>
              <a:ea typeface="Calibri"/>
              <a:cs typeface="Calibri"/>
              <a:sym typeface="Calibri"/>
            </a:endParaRPr>
          </a:p>
        </p:txBody>
      </p:sp>
      <p:sp>
        <p:nvSpPr>
          <p:cNvPr id="137" name="Google Shape;137;p17"/>
          <p:cNvSpPr txBox="1"/>
          <p:nvPr/>
        </p:nvSpPr>
        <p:spPr>
          <a:xfrm>
            <a:off x="469275" y="800500"/>
            <a:ext cx="6361200" cy="26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8" name="Google Shape;138;p17"/>
          <p:cNvSpPr txBox="1"/>
          <p:nvPr/>
        </p:nvSpPr>
        <p:spPr>
          <a:xfrm>
            <a:off x="2193825" y="2120075"/>
            <a:ext cx="5309400"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9" name="Google Shape;139;p17"/>
          <p:cNvSpPr txBox="1"/>
          <p:nvPr/>
        </p:nvSpPr>
        <p:spPr>
          <a:xfrm>
            <a:off x="385525" y="501345"/>
            <a:ext cx="6487500" cy="3747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86BC24"/>
              </a:buClr>
              <a:buSzPts val="1500"/>
              <a:buFont typeface="Calibri"/>
              <a:buChar char="●"/>
            </a:pPr>
            <a:r>
              <a:rPr lang="en" sz="1500" dirty="0">
                <a:solidFill>
                  <a:srgbClr val="86BC24"/>
                </a:solidFill>
                <a:latin typeface="Ubuntu"/>
                <a:ea typeface="Ubuntu"/>
                <a:cs typeface="Ubuntu"/>
                <a:sym typeface="Ubuntu"/>
              </a:rPr>
              <a:t>Image Data Analysis</a:t>
            </a:r>
            <a:r>
              <a:rPr lang="en" sz="1500" dirty="0">
                <a:solidFill>
                  <a:srgbClr val="86BC24"/>
                </a:solidFill>
                <a:latin typeface="Calibri"/>
                <a:ea typeface="Calibri"/>
                <a:cs typeface="Calibri"/>
                <a:sym typeface="Calibri"/>
              </a:rPr>
              <a:t> : </a:t>
            </a:r>
            <a:r>
              <a:rPr lang="en" sz="1500" dirty="0">
                <a:solidFill>
                  <a:srgbClr val="FFFFFF"/>
                </a:solidFill>
                <a:latin typeface="Calibri"/>
                <a:ea typeface="Calibri"/>
                <a:cs typeface="Calibri"/>
                <a:sym typeface="Calibri"/>
              </a:rPr>
              <a:t>Idea here is to </a:t>
            </a:r>
            <a:r>
              <a:rPr lang="en" sz="1500" i="1" dirty="0">
                <a:solidFill>
                  <a:schemeClr val="tx2">
                    <a:lumMod val="75000"/>
                  </a:schemeClr>
                </a:solidFill>
                <a:latin typeface="Calibri"/>
                <a:ea typeface="Calibri"/>
                <a:cs typeface="Calibri"/>
                <a:sym typeface="Calibri"/>
              </a:rPr>
              <a:t>compute</a:t>
            </a:r>
            <a:r>
              <a:rPr lang="en" sz="1500" dirty="0">
                <a:solidFill>
                  <a:srgbClr val="FFFFFF"/>
                </a:solidFill>
                <a:latin typeface="Calibri"/>
                <a:ea typeface="Calibri"/>
                <a:cs typeface="Calibri"/>
                <a:sym typeface="Calibri"/>
              </a:rPr>
              <a:t> locally and push resultant meaningful data to the </a:t>
            </a:r>
            <a:r>
              <a:rPr lang="en" sz="1500" i="1" dirty="0">
                <a:solidFill>
                  <a:schemeClr val="tx2">
                    <a:lumMod val="75000"/>
                  </a:schemeClr>
                </a:solidFill>
                <a:latin typeface="Calibri"/>
                <a:ea typeface="Calibri"/>
                <a:cs typeface="Calibri"/>
                <a:sym typeface="Calibri"/>
              </a:rPr>
              <a:t>database server</a:t>
            </a:r>
            <a:r>
              <a:rPr lang="en" sz="1500" dirty="0">
                <a:solidFill>
                  <a:srgbClr val="FFFFFF"/>
                </a:solidFill>
                <a:latin typeface="Calibri"/>
                <a:ea typeface="Calibri"/>
                <a:cs typeface="Calibri"/>
                <a:sym typeface="Calibri"/>
              </a:rPr>
              <a:t>. Image gathered from the on-field devices is firstly fed to the </a:t>
            </a:r>
            <a:r>
              <a:rPr lang="en" sz="1500" i="1" dirty="0">
                <a:solidFill>
                  <a:schemeClr val="tx2">
                    <a:lumMod val="75000"/>
                  </a:schemeClr>
                </a:solidFill>
                <a:latin typeface="Calibri"/>
                <a:ea typeface="Calibri"/>
                <a:cs typeface="Calibri"/>
                <a:sym typeface="Calibri"/>
              </a:rPr>
              <a:t>Main Processing Unit </a:t>
            </a:r>
            <a:r>
              <a:rPr lang="en" sz="1500" dirty="0">
                <a:solidFill>
                  <a:srgbClr val="FFFFFF"/>
                </a:solidFill>
                <a:latin typeface="Calibri"/>
                <a:ea typeface="Calibri"/>
                <a:cs typeface="Calibri"/>
                <a:sym typeface="Calibri"/>
              </a:rPr>
              <a:t>which comprises of our Machine Learning models and previously maintained data-sets, that are also being trained on current group sensor data. </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The output predictions are saved to the database and also the result is analysed to proceed with the preferred </a:t>
            </a:r>
            <a:r>
              <a:rPr lang="en" sz="1500" i="1" dirty="0">
                <a:solidFill>
                  <a:schemeClr val="tx2">
                    <a:lumMod val="75000"/>
                  </a:schemeClr>
                </a:solidFill>
                <a:latin typeface="Calibri"/>
                <a:ea typeface="Calibri"/>
                <a:cs typeface="Calibri"/>
                <a:sym typeface="Calibri"/>
              </a:rPr>
              <a:t>on-field robotic processes </a:t>
            </a:r>
            <a:r>
              <a:rPr lang="en" sz="1500" dirty="0">
                <a:solidFill>
                  <a:srgbClr val="FFFFFF"/>
                </a:solidFill>
                <a:latin typeface="Calibri"/>
                <a:ea typeface="Calibri"/>
                <a:cs typeface="Calibri"/>
                <a:sym typeface="Calibri"/>
              </a:rPr>
              <a:t>such </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as timely irrigation, sprinkling pesticides on the field </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areas detected positive for the pest detection, </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and performing other daily agricultural</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practices and hence efficiently managing the </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field work and enhancing the overall</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r>
              <a:rPr lang="en" sz="1500" dirty="0">
                <a:solidFill>
                  <a:srgbClr val="FFFFFF"/>
                </a:solidFill>
                <a:latin typeface="Calibri"/>
                <a:ea typeface="Calibri"/>
                <a:cs typeface="Calibri"/>
                <a:sym typeface="Calibri"/>
              </a:rPr>
              <a:t>yield in a sustainable manner.</a:t>
            </a:r>
            <a:endParaRPr sz="1500" dirty="0">
              <a:solidFill>
                <a:srgbClr val="FFFFFF"/>
              </a:solidFill>
              <a:latin typeface="Calibri"/>
              <a:ea typeface="Calibri"/>
              <a:cs typeface="Calibri"/>
              <a:sym typeface="Calibri"/>
            </a:endParaRPr>
          </a:p>
          <a:p>
            <a:pPr marL="457200" lvl="0" indent="0" algn="l" rtl="0">
              <a:spcBef>
                <a:spcPts val="0"/>
              </a:spcBef>
              <a:spcAft>
                <a:spcPts val="0"/>
              </a:spcAft>
              <a:buNone/>
            </a:pPr>
            <a:endParaRPr sz="1500" dirty="0">
              <a:solidFill>
                <a:srgbClr val="FFFFFF"/>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3F48FA24-D707-4D36-8045-CB2BCC0650BB}"/>
              </a:ext>
            </a:extLst>
          </p:cNvPr>
          <p:cNvSpPr txBox="1"/>
          <p:nvPr/>
        </p:nvSpPr>
        <p:spPr>
          <a:xfrm>
            <a:off x="911808" y="4026152"/>
            <a:ext cx="1359167" cy="830997"/>
          </a:xfrm>
          <a:prstGeom prst="rect">
            <a:avLst/>
          </a:prstGeom>
          <a:noFill/>
          <a:ln>
            <a:solidFill>
              <a:srgbClr val="92D050"/>
            </a:solidFill>
          </a:ln>
        </p:spPr>
        <p:txBody>
          <a:bodyPr wrap="square" rtlCol="0">
            <a:spAutoFit/>
          </a:bodyPr>
          <a:lstStyle/>
          <a:p>
            <a:r>
              <a:rPr lang="en-US" sz="1500" b="1" dirty="0">
                <a:solidFill>
                  <a:schemeClr val="lt1"/>
                </a:solidFill>
                <a:latin typeface="Calibri"/>
                <a:cs typeface="Calibri"/>
                <a:sym typeface="Calibri"/>
              </a:rPr>
              <a:t>VIEW:</a:t>
            </a:r>
            <a:endParaRPr lang="en-US" sz="1500" b="1" dirty="0">
              <a:solidFill>
                <a:schemeClr val="lt1"/>
              </a:solidFill>
              <a:latin typeface="Calibri"/>
              <a:cs typeface="Calibri"/>
              <a:sym typeface="Calibri"/>
              <a:hlinkClick r:id="rId6"/>
            </a:endParaRPr>
          </a:p>
          <a:p>
            <a:r>
              <a:rPr lang="en-US" sz="1100" b="1" dirty="0">
                <a:solidFill>
                  <a:schemeClr val="lt1"/>
                </a:solidFill>
                <a:latin typeface="Calibri"/>
                <a:cs typeface="Calibri"/>
                <a:sym typeface="Calibri"/>
                <a:hlinkClick r:id="rId6"/>
              </a:rPr>
              <a:t>DATASET</a:t>
            </a:r>
            <a:endParaRPr lang="en-US" sz="1100" b="1" dirty="0">
              <a:solidFill>
                <a:schemeClr val="lt1"/>
              </a:solidFill>
              <a:latin typeface="Calibri"/>
              <a:cs typeface="Calibri"/>
              <a:sym typeface="Calibri"/>
            </a:endParaRPr>
          </a:p>
          <a:p>
            <a:r>
              <a:rPr lang="en-US" sz="1100" b="1" dirty="0">
                <a:solidFill>
                  <a:schemeClr val="lt1"/>
                </a:solidFill>
                <a:latin typeface="Calibri"/>
                <a:cs typeface="Calibri"/>
                <a:sym typeface="Calibri"/>
                <a:hlinkClick r:id="rId7"/>
              </a:rPr>
              <a:t>CODES</a:t>
            </a:r>
            <a:endParaRPr lang="en-US" sz="1100" b="1" dirty="0">
              <a:solidFill>
                <a:schemeClr val="lt1"/>
              </a:solidFill>
              <a:latin typeface="Calibri"/>
              <a:cs typeface="Calibri"/>
              <a:sym typeface="Calibri"/>
            </a:endParaRPr>
          </a:p>
          <a:p>
            <a:r>
              <a:rPr lang="en-US" sz="1100" b="1" dirty="0">
                <a:solidFill>
                  <a:schemeClr val="lt1"/>
                </a:solidFill>
                <a:latin typeface="Calibri"/>
                <a:cs typeface="Calibri"/>
                <a:sym typeface="Calibri"/>
                <a:hlinkClick r:id="rId8"/>
              </a:rPr>
              <a:t>GUIDEBOOKS</a:t>
            </a:r>
            <a:r>
              <a:rPr lang="en-US" sz="1100" b="1" dirty="0">
                <a:solidFill>
                  <a:schemeClr val="lt1"/>
                </a:solidFill>
                <a:latin typeface="Calibri"/>
                <a:cs typeface="Calibri"/>
                <a:sym typeface="Calibri"/>
              </a:rPr>
              <a:t> </a:t>
            </a:r>
            <a:endParaRPr lang="en-IN" sz="11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18"/>
          <p:cNvSpPr/>
          <p:nvPr/>
        </p:nvSpPr>
        <p:spPr>
          <a:xfrm>
            <a:off x="6782348" y="3107556"/>
            <a:ext cx="1263300" cy="368100"/>
          </a:xfrm>
          <a:prstGeom prst="trapezoid">
            <a:avLst>
              <a:gd name="adj" fmla="val 67643"/>
            </a:avLst>
          </a:prstGeom>
          <a:solidFill>
            <a:srgbClr val="9D9D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6" name="Google Shape;146;p18"/>
          <p:cNvSpPr/>
          <p:nvPr/>
        </p:nvSpPr>
        <p:spPr>
          <a:xfrm>
            <a:off x="7306715" y="3107556"/>
            <a:ext cx="216099" cy="108049"/>
          </a:xfrm>
          <a:custGeom>
            <a:avLst/>
            <a:gdLst/>
            <a:ahLst/>
            <a:cxnLst/>
            <a:rect l="l" t="t" r="r" b="b"/>
            <a:pathLst>
              <a:path w="523876" h="261938" extrusionOk="0">
                <a:moveTo>
                  <a:pt x="0" y="0"/>
                </a:moveTo>
                <a:lnTo>
                  <a:pt x="523876" y="0"/>
                </a:lnTo>
                <a:cubicBezTo>
                  <a:pt x="523876" y="144664"/>
                  <a:pt x="406602" y="261938"/>
                  <a:pt x="261938" y="261938"/>
                </a:cubicBezTo>
                <a:cubicBezTo>
                  <a:pt x="117274" y="261938"/>
                  <a:pt x="0" y="144664"/>
                  <a:pt x="0" y="0"/>
                </a:cubicBezTo>
                <a:close/>
              </a:path>
            </a:pathLst>
          </a:custGeom>
          <a:solidFill>
            <a:srgbClr val="E5D3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8"/>
          <p:cNvSpPr/>
          <p:nvPr/>
        </p:nvSpPr>
        <p:spPr>
          <a:xfrm>
            <a:off x="7031245" y="2560313"/>
            <a:ext cx="766800" cy="547200"/>
          </a:xfrm>
          <a:prstGeom prst="triangle">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8" name="Google Shape;148;p18"/>
          <p:cNvSpPr/>
          <p:nvPr/>
        </p:nvSpPr>
        <p:spPr>
          <a:xfrm>
            <a:off x="7344286" y="2452927"/>
            <a:ext cx="140700" cy="171900"/>
          </a:xfrm>
          <a:prstGeom prst="rect">
            <a:avLst/>
          </a:prstGeom>
          <a:solidFill>
            <a:srgbClr val="5B4C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18"/>
          <p:cNvSpPr/>
          <p:nvPr/>
        </p:nvSpPr>
        <p:spPr>
          <a:xfrm>
            <a:off x="7393770" y="0"/>
            <a:ext cx="31200" cy="2452800"/>
          </a:xfrm>
          <a:prstGeom prst="rect">
            <a:avLst/>
          </a:prstGeom>
          <a:solidFill>
            <a:srgbClr val="6C6C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0" name="Google Shape;150;p18"/>
          <p:cNvSpPr/>
          <p:nvPr/>
        </p:nvSpPr>
        <p:spPr>
          <a:xfrm>
            <a:off x="6534199" y="3475847"/>
            <a:ext cx="1760400" cy="368100"/>
          </a:xfrm>
          <a:prstGeom prst="trapezoid">
            <a:avLst>
              <a:gd name="adj" fmla="val 67643"/>
            </a:avLst>
          </a:prstGeom>
          <a:solidFill>
            <a:srgbClr val="82828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1" name="Google Shape;151;p18"/>
          <p:cNvSpPr/>
          <p:nvPr/>
        </p:nvSpPr>
        <p:spPr>
          <a:xfrm>
            <a:off x="6285677" y="3842323"/>
            <a:ext cx="2257800" cy="368100"/>
          </a:xfrm>
          <a:prstGeom prst="trapezoid">
            <a:avLst>
              <a:gd name="adj" fmla="val 67643"/>
            </a:avLst>
          </a:prstGeom>
          <a:solidFill>
            <a:srgbClr val="7373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2" name="Google Shape;152;p18"/>
          <p:cNvSpPr/>
          <p:nvPr/>
        </p:nvSpPr>
        <p:spPr>
          <a:xfrm>
            <a:off x="6037154" y="4212431"/>
            <a:ext cx="2754600" cy="368100"/>
          </a:xfrm>
          <a:prstGeom prst="trapezoid">
            <a:avLst>
              <a:gd name="adj" fmla="val 67643"/>
            </a:avLst>
          </a:prstGeom>
          <a:solidFill>
            <a:srgbClr val="5D5C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3" name="Google Shape;153;p18"/>
          <p:cNvSpPr/>
          <p:nvPr/>
        </p:nvSpPr>
        <p:spPr>
          <a:xfrm>
            <a:off x="5785148" y="4581903"/>
            <a:ext cx="3255900" cy="368100"/>
          </a:xfrm>
          <a:prstGeom prst="trapezoid">
            <a:avLst>
              <a:gd name="adj" fmla="val 67643"/>
            </a:avLst>
          </a:prstGeom>
          <a:solidFill>
            <a:srgbClr val="4343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4" name="Google Shape;154;p18"/>
          <p:cNvSpPr txBox="1"/>
          <p:nvPr/>
        </p:nvSpPr>
        <p:spPr>
          <a:xfrm>
            <a:off x="7041275" y="2829975"/>
            <a:ext cx="766800" cy="368100"/>
          </a:xfrm>
          <a:prstGeom prst="rect">
            <a:avLst/>
          </a:prstGeom>
          <a:noFill/>
          <a:ln>
            <a:noFill/>
          </a:ln>
          <a:effectLst>
            <a:outerShdw blurRad="257175" dist="66675" dir="4560000" algn="bl" rotWithShape="0">
              <a:srgbClr val="D1C6AF">
                <a:alpha val="96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FFFFFF"/>
                </a:solidFill>
                <a:latin typeface="Calibri"/>
                <a:ea typeface="Calibri"/>
                <a:cs typeface="Calibri"/>
                <a:sym typeface="Calibri"/>
              </a:rPr>
              <a:t>FEAT</a:t>
            </a:r>
            <a:r>
              <a:rPr lang="en-IN" sz="1000" b="1" dirty="0">
                <a:solidFill>
                  <a:srgbClr val="FFFFFF"/>
                </a:solidFill>
                <a:latin typeface="Calibri"/>
                <a:ea typeface="Calibri"/>
                <a:cs typeface="Calibri"/>
                <a:sym typeface="Calibri"/>
              </a:rPr>
              <a:t>URE</a:t>
            </a:r>
            <a:r>
              <a:rPr lang="en" sz="1000" b="1" dirty="0">
                <a:solidFill>
                  <a:srgbClr val="FFFFFF"/>
                </a:solidFill>
                <a:latin typeface="Calibri"/>
                <a:ea typeface="Calibri"/>
                <a:cs typeface="Calibri"/>
                <a:sym typeface="Calibri"/>
              </a:rPr>
              <a:t>S</a:t>
            </a:r>
            <a:endParaRPr sz="1000" b="1" dirty="0">
              <a:solidFill>
                <a:srgbClr val="FFFFFF"/>
              </a:solidFill>
              <a:latin typeface="Calibri"/>
              <a:ea typeface="Calibri"/>
              <a:cs typeface="Calibri"/>
              <a:sym typeface="Calibri"/>
            </a:endParaRPr>
          </a:p>
        </p:txBody>
      </p:sp>
      <p:sp>
        <p:nvSpPr>
          <p:cNvPr id="155" name="Google Shape;155;p18"/>
          <p:cNvSpPr txBox="1"/>
          <p:nvPr/>
        </p:nvSpPr>
        <p:spPr>
          <a:xfrm>
            <a:off x="1873868" y="471911"/>
            <a:ext cx="5248800" cy="3963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86BC24"/>
              </a:buClr>
              <a:buSzPts val="1500"/>
              <a:buFont typeface="Ubuntu"/>
              <a:buChar char="●"/>
            </a:pPr>
            <a:r>
              <a:rPr lang="en" dirty="0">
                <a:solidFill>
                  <a:srgbClr val="86BC24"/>
                </a:solidFill>
                <a:latin typeface="Ubuntu"/>
                <a:ea typeface="Ubuntu"/>
                <a:cs typeface="Ubuntu"/>
                <a:sym typeface="Ubuntu"/>
              </a:rPr>
              <a:t>Records &amp; Display : </a:t>
            </a:r>
            <a:r>
              <a:rPr lang="en" dirty="0">
                <a:solidFill>
                  <a:srgbClr val="FFFFFF"/>
                </a:solidFill>
                <a:latin typeface="Ubuntu"/>
                <a:ea typeface="Ubuntu"/>
                <a:cs typeface="Ubuntu"/>
                <a:sym typeface="Ubuntu"/>
              </a:rPr>
              <a:t>All useful processes happening will be </a:t>
            </a:r>
            <a:r>
              <a:rPr lang="en" i="1" dirty="0">
                <a:solidFill>
                  <a:schemeClr val="tx2">
                    <a:lumMod val="75000"/>
                  </a:schemeClr>
                </a:solidFill>
                <a:latin typeface="Ubuntu"/>
                <a:ea typeface="Ubuntu"/>
                <a:cs typeface="Ubuntu"/>
                <a:sym typeface="Ubuntu"/>
              </a:rPr>
              <a:t>backed up </a:t>
            </a:r>
            <a:r>
              <a:rPr lang="en" dirty="0">
                <a:solidFill>
                  <a:srgbClr val="FFFFFF"/>
                </a:solidFill>
                <a:latin typeface="Ubuntu"/>
                <a:ea typeface="Ubuntu"/>
                <a:cs typeface="Ubuntu"/>
                <a:sym typeface="Ubuntu"/>
              </a:rPr>
              <a:t>in the </a:t>
            </a:r>
            <a:r>
              <a:rPr lang="en" i="1" dirty="0">
                <a:solidFill>
                  <a:schemeClr val="tx2">
                    <a:lumMod val="75000"/>
                  </a:schemeClr>
                </a:solidFill>
                <a:latin typeface="Ubuntu"/>
                <a:ea typeface="Ubuntu"/>
                <a:cs typeface="Ubuntu"/>
                <a:sym typeface="Ubuntu"/>
              </a:rPr>
              <a:t>Log file </a:t>
            </a:r>
            <a:r>
              <a:rPr lang="en" dirty="0">
                <a:solidFill>
                  <a:srgbClr val="FFFFFF"/>
                </a:solidFill>
                <a:latin typeface="Ubuntu"/>
                <a:ea typeface="Ubuntu"/>
                <a:cs typeface="Ubuntu"/>
                <a:sym typeface="Ubuntu"/>
              </a:rPr>
              <a:t>which can be used for further analysis. </a:t>
            </a:r>
            <a:r>
              <a:rPr lang="en" i="1" dirty="0">
                <a:solidFill>
                  <a:schemeClr val="bg1"/>
                </a:solidFill>
                <a:latin typeface="Ubuntu"/>
                <a:ea typeface="Ubuntu"/>
                <a:cs typeface="Ubuntu"/>
                <a:sym typeface="Ubuntu"/>
              </a:rPr>
              <a:t>Field-supervisor’s </a:t>
            </a:r>
            <a:r>
              <a:rPr lang="en" i="1" dirty="0">
                <a:solidFill>
                  <a:schemeClr val="tx2">
                    <a:lumMod val="75000"/>
                  </a:schemeClr>
                </a:solidFill>
                <a:latin typeface="Ubuntu"/>
                <a:ea typeface="Ubuntu"/>
                <a:cs typeface="Ubuntu"/>
                <a:sym typeface="Ubuntu"/>
              </a:rPr>
              <a:t>Dashboard </a:t>
            </a:r>
            <a:r>
              <a:rPr lang="en" dirty="0">
                <a:solidFill>
                  <a:srgbClr val="FFFFFF"/>
                </a:solidFill>
                <a:latin typeface="Ubuntu"/>
                <a:ea typeface="Ubuntu"/>
                <a:cs typeface="Ubuntu"/>
                <a:sym typeface="Ubuntu"/>
              </a:rPr>
              <a:t>will contain all the information about </a:t>
            </a:r>
            <a:r>
              <a:rPr lang="en" i="1" dirty="0">
                <a:solidFill>
                  <a:schemeClr val="tx2">
                    <a:lumMod val="75000"/>
                  </a:schemeClr>
                </a:solidFill>
                <a:latin typeface="Ubuntu"/>
                <a:ea typeface="Ubuntu"/>
                <a:cs typeface="Ubuntu"/>
                <a:sym typeface="Ubuntu"/>
              </a:rPr>
              <a:t>real-time data</a:t>
            </a:r>
            <a:r>
              <a:rPr lang="en" dirty="0">
                <a:solidFill>
                  <a:srgbClr val="FFFFFF"/>
                </a:solidFill>
                <a:latin typeface="Ubuntu"/>
                <a:ea typeface="Ubuntu"/>
                <a:cs typeface="Ubuntu"/>
                <a:sym typeface="Ubuntu"/>
              </a:rPr>
              <a:t>, </a:t>
            </a:r>
            <a:r>
              <a:rPr lang="en" i="1" dirty="0">
                <a:solidFill>
                  <a:schemeClr val="tx2">
                    <a:lumMod val="75000"/>
                  </a:schemeClr>
                </a:solidFill>
                <a:latin typeface="Ubuntu"/>
                <a:ea typeface="Ubuntu"/>
                <a:cs typeface="Ubuntu"/>
                <a:sym typeface="Ubuntu"/>
              </a:rPr>
              <a:t>alerts</a:t>
            </a:r>
            <a:r>
              <a:rPr lang="en" dirty="0">
                <a:solidFill>
                  <a:srgbClr val="FFFFFF"/>
                </a:solidFill>
                <a:latin typeface="Ubuntu"/>
                <a:ea typeface="Ubuntu"/>
                <a:cs typeface="Ubuntu"/>
                <a:sym typeface="Ubuntu"/>
              </a:rPr>
              <a:t> if anything goes wrong and requires attention, </a:t>
            </a:r>
            <a:r>
              <a:rPr lang="en" i="1" dirty="0">
                <a:solidFill>
                  <a:schemeClr val="tx2">
                    <a:lumMod val="75000"/>
                  </a:schemeClr>
                </a:solidFill>
                <a:latin typeface="Ubuntu"/>
                <a:ea typeface="Ubuntu"/>
                <a:cs typeface="Ubuntu"/>
                <a:sym typeface="Ubuntu"/>
              </a:rPr>
              <a:t>notifications</a:t>
            </a:r>
            <a:r>
              <a:rPr lang="en" dirty="0">
                <a:solidFill>
                  <a:srgbClr val="FFFFFF"/>
                </a:solidFill>
                <a:latin typeface="Ubuntu"/>
                <a:ea typeface="Ubuntu"/>
                <a:cs typeface="Ubuntu"/>
                <a:sym typeface="Ubuntu"/>
              </a:rPr>
              <a:t> of all the updates by government agricultural bodies and local businesses. </a:t>
            </a:r>
            <a:endParaRPr dirty="0">
              <a:solidFill>
                <a:srgbClr val="FFFFFF"/>
              </a:solidFill>
              <a:latin typeface="Ubuntu"/>
              <a:ea typeface="Ubuntu"/>
              <a:cs typeface="Ubuntu"/>
              <a:sym typeface="Ubuntu"/>
            </a:endParaRPr>
          </a:p>
          <a:p>
            <a:pPr marL="457200" lvl="0" indent="0" algn="l" rtl="0">
              <a:spcBef>
                <a:spcPts val="0"/>
              </a:spcBef>
              <a:spcAft>
                <a:spcPts val="0"/>
              </a:spcAft>
              <a:buNone/>
            </a:pPr>
            <a:endParaRPr dirty="0">
              <a:solidFill>
                <a:srgbClr val="FFFFFF"/>
              </a:solidFill>
              <a:latin typeface="Ubuntu"/>
              <a:ea typeface="Ubuntu"/>
              <a:cs typeface="Ubuntu"/>
              <a:sym typeface="Ubuntu"/>
            </a:endParaRPr>
          </a:p>
          <a:p>
            <a:pPr marL="457200" lvl="0" indent="0" algn="l" rtl="0">
              <a:spcBef>
                <a:spcPts val="0"/>
              </a:spcBef>
              <a:spcAft>
                <a:spcPts val="0"/>
              </a:spcAft>
              <a:buNone/>
            </a:pPr>
            <a:r>
              <a:rPr lang="en" dirty="0">
                <a:solidFill>
                  <a:srgbClr val="FFFFFF"/>
                </a:solidFill>
                <a:latin typeface="Ubuntu"/>
                <a:ea typeface="Ubuntu"/>
                <a:cs typeface="Ubuntu"/>
                <a:sym typeface="Ubuntu"/>
              </a:rPr>
              <a:t>User will also be enabled </a:t>
            </a:r>
            <a:r>
              <a:rPr lang="en" i="1" dirty="0">
                <a:solidFill>
                  <a:schemeClr val="tx2">
                    <a:lumMod val="75000"/>
                  </a:schemeClr>
                </a:solidFill>
                <a:latin typeface="Ubuntu"/>
                <a:ea typeface="Ubuntu"/>
                <a:cs typeface="Ubuntu"/>
                <a:sym typeface="Ubuntu"/>
              </a:rPr>
              <a:t>to control robotic processes </a:t>
            </a:r>
            <a:r>
              <a:rPr lang="en" dirty="0">
                <a:solidFill>
                  <a:srgbClr val="FFFFFF"/>
                </a:solidFill>
                <a:latin typeface="Ubuntu"/>
                <a:ea typeface="Ubuntu"/>
                <a:cs typeface="Ubuntu"/>
                <a:sym typeface="Ubuntu"/>
              </a:rPr>
              <a:t>of the field and will </a:t>
            </a:r>
            <a:r>
              <a:rPr lang="en-IN" dirty="0">
                <a:solidFill>
                  <a:srgbClr val="FFFFFF"/>
                </a:solidFill>
                <a:latin typeface="Ubuntu"/>
                <a:ea typeface="Ubuntu"/>
                <a:cs typeface="Ubuntu"/>
                <a:sym typeface="Ubuntu"/>
              </a:rPr>
              <a:t>be</a:t>
            </a:r>
            <a:r>
              <a:rPr lang="en" dirty="0">
                <a:solidFill>
                  <a:srgbClr val="FFFFFF"/>
                </a:solidFill>
                <a:latin typeface="Ubuntu"/>
                <a:ea typeface="Ubuntu"/>
                <a:cs typeface="Ubuntu"/>
                <a:sym typeface="Ubuntu"/>
              </a:rPr>
              <a:t> able to remotely monitor its field, saving lots of human labour and power. Weather forecast will also be  incorporated with the models and </a:t>
            </a:r>
            <a:r>
              <a:rPr lang="en" i="1" dirty="0">
                <a:solidFill>
                  <a:schemeClr val="tx2">
                    <a:lumMod val="75000"/>
                  </a:schemeClr>
                </a:solidFill>
                <a:latin typeface="Ubuntu"/>
                <a:ea typeface="Ubuntu"/>
                <a:cs typeface="Ubuntu"/>
                <a:sym typeface="Ubuntu"/>
              </a:rPr>
              <a:t>predictions </a:t>
            </a:r>
            <a:r>
              <a:rPr lang="en" dirty="0">
                <a:solidFill>
                  <a:srgbClr val="FFFFFF"/>
                </a:solidFill>
                <a:latin typeface="Ubuntu"/>
                <a:ea typeface="Ubuntu"/>
                <a:cs typeface="Ubuntu"/>
                <a:sym typeface="Ubuntu"/>
              </a:rPr>
              <a:t>will be sen</a:t>
            </a:r>
            <a:r>
              <a:rPr lang="en-IN" dirty="0">
                <a:solidFill>
                  <a:srgbClr val="FFFFFF"/>
                </a:solidFill>
                <a:latin typeface="Ubuntu"/>
                <a:ea typeface="Ubuntu"/>
                <a:cs typeface="Ubuntu"/>
                <a:sym typeface="Ubuntu"/>
              </a:rPr>
              <a:t>t</a:t>
            </a:r>
            <a:r>
              <a:rPr lang="en" dirty="0">
                <a:solidFill>
                  <a:srgbClr val="FFFFFF"/>
                </a:solidFill>
                <a:latin typeface="Ubuntu"/>
                <a:ea typeface="Ubuntu"/>
                <a:cs typeface="Ubuntu"/>
                <a:sym typeface="Ubuntu"/>
              </a:rPr>
              <a:t> to supervisor to take the</a:t>
            </a:r>
            <a:endParaRPr dirty="0">
              <a:solidFill>
                <a:srgbClr val="FFFFFF"/>
              </a:solidFill>
              <a:latin typeface="Ubuntu"/>
              <a:ea typeface="Ubuntu"/>
              <a:cs typeface="Ubuntu"/>
              <a:sym typeface="Ubuntu"/>
            </a:endParaRPr>
          </a:p>
          <a:p>
            <a:pPr marL="457200" lvl="0" indent="0" algn="l" rtl="0">
              <a:spcBef>
                <a:spcPts val="0"/>
              </a:spcBef>
              <a:spcAft>
                <a:spcPts val="0"/>
              </a:spcAft>
              <a:buNone/>
            </a:pPr>
            <a:r>
              <a:rPr lang="en" dirty="0">
                <a:solidFill>
                  <a:srgbClr val="FFFFFF"/>
                </a:solidFill>
                <a:latin typeface="Ubuntu"/>
                <a:ea typeface="Ubuntu"/>
                <a:cs typeface="Ubuntu"/>
                <a:sym typeface="Ubuntu"/>
              </a:rPr>
              <a:t>necessary preventive measures.</a:t>
            </a:r>
            <a:endParaRPr dirty="0">
              <a:solidFill>
                <a:srgbClr val="FFFFFF"/>
              </a:solidFill>
              <a:latin typeface="Ubuntu"/>
              <a:ea typeface="Ubuntu"/>
              <a:cs typeface="Ubuntu"/>
              <a:sym typeface="Ubuntu"/>
            </a:endParaRPr>
          </a:p>
          <a:p>
            <a:pPr marL="457200" lvl="0" indent="0" algn="l" rtl="0">
              <a:spcBef>
                <a:spcPts val="0"/>
              </a:spcBef>
              <a:spcAft>
                <a:spcPts val="0"/>
              </a:spcAft>
              <a:buNone/>
            </a:pPr>
            <a:endParaRPr dirty="0">
              <a:solidFill>
                <a:srgbClr val="FFFFFF"/>
              </a:solidFill>
              <a:latin typeface="Ubuntu"/>
              <a:ea typeface="Ubuntu"/>
              <a:cs typeface="Ubuntu"/>
              <a:sym typeface="Ubuntu"/>
            </a:endParaRPr>
          </a:p>
        </p:txBody>
      </p:sp>
      <p:sp>
        <p:nvSpPr>
          <p:cNvPr id="156" name="Google Shape;156;p18"/>
          <p:cNvSpPr txBox="1"/>
          <p:nvPr/>
        </p:nvSpPr>
        <p:spPr>
          <a:xfrm>
            <a:off x="6220965" y="4610875"/>
            <a:ext cx="24987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Calibri"/>
                <a:ea typeface="Calibri"/>
                <a:cs typeface="Calibri"/>
                <a:sym typeface="Calibri"/>
              </a:rPr>
              <a:t>Periodic updates (Soil and Weather)</a:t>
            </a:r>
            <a:endParaRPr sz="1200" dirty="0">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FD214F3-023B-4C93-8A88-2570FC46D7FA}"/>
              </a:ext>
            </a:extLst>
          </p:cNvPr>
          <p:cNvPicPr>
            <a:picLocks noChangeAspect="1"/>
          </p:cNvPicPr>
          <p:nvPr/>
        </p:nvPicPr>
        <p:blipFill>
          <a:blip r:embed="rId3"/>
          <a:stretch>
            <a:fillRect/>
          </a:stretch>
        </p:blipFill>
        <p:spPr>
          <a:xfrm>
            <a:off x="-1207201" y="434591"/>
            <a:ext cx="5148983" cy="5143500"/>
          </a:xfrm>
          <a:prstGeom prst="rect">
            <a:avLst/>
          </a:prstGeom>
        </p:spPr>
      </p:pic>
      <p:sp>
        <p:nvSpPr>
          <p:cNvPr id="157" name="Google Shape;157;p18"/>
          <p:cNvSpPr txBox="1"/>
          <p:nvPr/>
        </p:nvSpPr>
        <p:spPr>
          <a:xfrm>
            <a:off x="7134725" y="3544075"/>
            <a:ext cx="6315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Alerts</a:t>
            </a:r>
            <a:endParaRPr sz="1200">
              <a:solidFill>
                <a:srgbClr val="FFFFFF"/>
              </a:solidFill>
              <a:latin typeface="Calibri"/>
              <a:ea typeface="Calibri"/>
              <a:cs typeface="Calibri"/>
              <a:sym typeface="Calibri"/>
            </a:endParaRPr>
          </a:p>
        </p:txBody>
      </p:sp>
      <p:sp>
        <p:nvSpPr>
          <p:cNvPr id="158" name="Google Shape;158;p18"/>
          <p:cNvSpPr txBox="1"/>
          <p:nvPr/>
        </p:nvSpPr>
        <p:spPr>
          <a:xfrm>
            <a:off x="6920575" y="3892588"/>
            <a:ext cx="10239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Field Control</a:t>
            </a:r>
            <a:endParaRPr sz="1200">
              <a:solidFill>
                <a:srgbClr val="FFFFFF"/>
              </a:solidFill>
              <a:latin typeface="Calibri"/>
              <a:ea typeface="Calibri"/>
              <a:cs typeface="Calibri"/>
              <a:sym typeface="Calibri"/>
            </a:endParaRPr>
          </a:p>
        </p:txBody>
      </p:sp>
      <p:sp>
        <p:nvSpPr>
          <p:cNvPr id="159" name="Google Shape;159;p18"/>
          <p:cNvSpPr txBox="1"/>
          <p:nvPr/>
        </p:nvSpPr>
        <p:spPr>
          <a:xfrm>
            <a:off x="6610400" y="4259888"/>
            <a:ext cx="15408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Real Time Monitoring</a:t>
            </a:r>
            <a:endParaRPr sz="1200">
              <a:solidFill>
                <a:srgbClr val="FFFFFF"/>
              </a:solidFill>
              <a:latin typeface="Calibri"/>
              <a:ea typeface="Calibri"/>
              <a:cs typeface="Calibri"/>
              <a:sym typeface="Calibri"/>
            </a:endParaRPr>
          </a:p>
        </p:txBody>
      </p:sp>
      <p:sp>
        <p:nvSpPr>
          <p:cNvPr id="19" name="TextBox 18">
            <a:extLst>
              <a:ext uri="{FF2B5EF4-FFF2-40B4-BE49-F238E27FC236}">
                <a16:creationId xmlns:a16="http://schemas.microsoft.com/office/drawing/2014/main" id="{4AFDD782-6810-46DF-99AE-3081EF97A6E5}"/>
              </a:ext>
            </a:extLst>
          </p:cNvPr>
          <p:cNvSpPr txBox="1"/>
          <p:nvPr/>
        </p:nvSpPr>
        <p:spPr>
          <a:xfrm>
            <a:off x="92632" y="4330932"/>
            <a:ext cx="2304788" cy="661720"/>
          </a:xfrm>
          <a:prstGeom prst="rect">
            <a:avLst/>
          </a:prstGeom>
          <a:noFill/>
          <a:ln>
            <a:solidFill>
              <a:srgbClr val="92D050"/>
            </a:solidFill>
          </a:ln>
        </p:spPr>
        <p:txBody>
          <a:bodyPr wrap="square" rtlCol="0">
            <a:spAutoFit/>
          </a:bodyPr>
          <a:lstStyle/>
          <a:p>
            <a:pPr algn="ctr"/>
            <a:r>
              <a:rPr lang="en-US" sz="1300" b="1" dirty="0">
                <a:solidFill>
                  <a:schemeClr val="lt1"/>
                </a:solidFill>
                <a:latin typeface="Calibri"/>
                <a:ea typeface="Calibri"/>
                <a:cs typeface="Calibri"/>
                <a:sym typeface="Calibri"/>
              </a:rPr>
              <a:t>CLICK TO GET</a:t>
            </a:r>
          </a:p>
          <a:p>
            <a:pPr algn="ctr"/>
            <a:r>
              <a:rPr lang="en-US" sz="1300" b="1" dirty="0">
                <a:solidFill>
                  <a:schemeClr val="lt1"/>
                </a:solidFill>
                <a:latin typeface="Calibri"/>
                <a:ea typeface="Calibri"/>
                <a:cs typeface="Calibri"/>
                <a:sym typeface="Calibri"/>
              </a:rPr>
              <a:t>APPLICATION APK:</a:t>
            </a:r>
          </a:p>
          <a:p>
            <a:pPr algn="ctr"/>
            <a:r>
              <a:rPr lang="en-US" sz="1100" b="1" dirty="0">
                <a:solidFill>
                  <a:schemeClr val="lt1"/>
                </a:solidFill>
                <a:latin typeface="Calibri"/>
                <a:cs typeface="Calibri"/>
                <a:sym typeface="Calibri"/>
                <a:hlinkClick r:id="rId4"/>
              </a:rPr>
              <a:t>APPLICATION</a:t>
            </a:r>
            <a:endParaRPr lang="en-IN" sz="11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p:nvPr/>
        </p:nvSpPr>
        <p:spPr>
          <a:xfrm>
            <a:off x="4531041" y="3764863"/>
            <a:ext cx="4075200" cy="11871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65" name="Google Shape;165;p19"/>
          <p:cNvSpPr/>
          <p:nvPr/>
        </p:nvSpPr>
        <p:spPr>
          <a:xfrm>
            <a:off x="553669" y="3764863"/>
            <a:ext cx="4002000" cy="11871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66" name="Google Shape;166;p19"/>
          <p:cNvSpPr/>
          <p:nvPr/>
        </p:nvSpPr>
        <p:spPr>
          <a:xfrm>
            <a:off x="6978659" y="1108575"/>
            <a:ext cx="1627500" cy="26562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67" name="Google Shape;167;p19"/>
          <p:cNvSpPr/>
          <p:nvPr/>
        </p:nvSpPr>
        <p:spPr>
          <a:xfrm>
            <a:off x="5372413" y="1108575"/>
            <a:ext cx="1627500" cy="26562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68" name="Google Shape;168;p19"/>
          <p:cNvSpPr/>
          <p:nvPr/>
        </p:nvSpPr>
        <p:spPr>
          <a:xfrm>
            <a:off x="3766166" y="1108575"/>
            <a:ext cx="1627500" cy="26562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69" name="Google Shape;169;p19"/>
          <p:cNvSpPr/>
          <p:nvPr/>
        </p:nvSpPr>
        <p:spPr>
          <a:xfrm>
            <a:off x="2159920" y="1108575"/>
            <a:ext cx="1627500" cy="26562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l="7834" t="28931" r="7563" b="49808"/>
          <a:stretch/>
        </p:blipFill>
        <p:spPr>
          <a:xfrm>
            <a:off x="381000" y="162263"/>
            <a:ext cx="2303577" cy="818478"/>
          </a:xfrm>
          <a:prstGeom prst="rect">
            <a:avLst/>
          </a:prstGeom>
          <a:noFill/>
          <a:ln>
            <a:noFill/>
          </a:ln>
        </p:spPr>
      </p:pic>
      <p:sp>
        <p:nvSpPr>
          <p:cNvPr id="171" name="Google Shape;171;p19"/>
          <p:cNvSpPr/>
          <p:nvPr/>
        </p:nvSpPr>
        <p:spPr>
          <a:xfrm>
            <a:off x="502363" y="1108575"/>
            <a:ext cx="8139000" cy="384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2" name="Google Shape;172;p19"/>
          <p:cNvSpPr/>
          <p:nvPr/>
        </p:nvSpPr>
        <p:spPr>
          <a:xfrm>
            <a:off x="553674" y="1108575"/>
            <a:ext cx="1627500" cy="2656200"/>
          </a:xfrm>
          <a:prstGeom prst="rect">
            <a:avLst/>
          </a:prstGeom>
          <a:noFill/>
          <a:ln w="1905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rgbClr val="FFFFFF"/>
              </a:solidFill>
              <a:latin typeface="Calibri"/>
              <a:ea typeface="Calibri"/>
              <a:cs typeface="Calibri"/>
              <a:sym typeface="Calibri"/>
            </a:endParaRPr>
          </a:p>
        </p:txBody>
      </p:sp>
      <p:sp>
        <p:nvSpPr>
          <p:cNvPr id="173" name="Google Shape;173;p19"/>
          <p:cNvSpPr/>
          <p:nvPr/>
        </p:nvSpPr>
        <p:spPr>
          <a:xfrm>
            <a:off x="7014136" y="1108575"/>
            <a:ext cx="1627500" cy="265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4" name="Google Shape;174;p19"/>
          <p:cNvSpPr/>
          <p:nvPr/>
        </p:nvSpPr>
        <p:spPr>
          <a:xfrm>
            <a:off x="5387073" y="2446223"/>
            <a:ext cx="1627500" cy="1318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5" name="Google Shape;175;p19"/>
          <p:cNvSpPr txBox="1"/>
          <p:nvPr/>
        </p:nvSpPr>
        <p:spPr>
          <a:xfrm>
            <a:off x="626719" y="1196481"/>
            <a:ext cx="926700" cy="28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Key Partners</a:t>
            </a:r>
            <a:endParaRPr sz="1000" b="0" i="0" u="none" strike="noStrike" cap="none">
              <a:solidFill>
                <a:srgbClr val="86BC24"/>
              </a:solidFill>
              <a:latin typeface="Arial"/>
              <a:ea typeface="Arial"/>
              <a:cs typeface="Arial"/>
              <a:sym typeface="Arial"/>
            </a:endParaRPr>
          </a:p>
        </p:txBody>
      </p:sp>
      <p:sp>
        <p:nvSpPr>
          <p:cNvPr id="176" name="Google Shape;176;p19"/>
          <p:cNvSpPr txBox="1"/>
          <p:nvPr/>
        </p:nvSpPr>
        <p:spPr>
          <a:xfrm>
            <a:off x="2254496" y="1196481"/>
            <a:ext cx="1128600" cy="282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dirty="0">
                <a:solidFill>
                  <a:srgbClr val="86BC24"/>
                </a:solidFill>
                <a:latin typeface="Arial"/>
                <a:ea typeface="Arial"/>
                <a:cs typeface="Arial"/>
                <a:sym typeface="Arial"/>
              </a:rPr>
              <a:t>Key</a:t>
            </a:r>
            <a:r>
              <a:rPr lang="en" sz="1000" dirty="0">
                <a:solidFill>
                  <a:srgbClr val="86BC24"/>
                </a:solidFill>
              </a:rPr>
              <a:t> </a:t>
            </a:r>
            <a:r>
              <a:rPr lang="en" sz="1000" b="0" i="0" u="none" strike="noStrike" cap="none" dirty="0">
                <a:solidFill>
                  <a:srgbClr val="86BC24"/>
                </a:solidFill>
                <a:latin typeface="Arial"/>
                <a:ea typeface="Arial"/>
                <a:cs typeface="Arial"/>
                <a:sym typeface="Arial"/>
              </a:rPr>
              <a:t>Activities</a:t>
            </a:r>
            <a:endParaRPr sz="1000" b="0" i="0" u="none" strike="noStrike" cap="none" dirty="0">
              <a:solidFill>
                <a:srgbClr val="86BC24"/>
              </a:solidFill>
              <a:latin typeface="Arial"/>
              <a:ea typeface="Arial"/>
              <a:cs typeface="Arial"/>
              <a:sym typeface="Arial"/>
            </a:endParaRPr>
          </a:p>
        </p:txBody>
      </p:sp>
      <p:sp>
        <p:nvSpPr>
          <p:cNvPr id="177" name="Google Shape;177;p19"/>
          <p:cNvSpPr txBox="1"/>
          <p:nvPr/>
        </p:nvSpPr>
        <p:spPr>
          <a:xfrm>
            <a:off x="3874545" y="1196481"/>
            <a:ext cx="1210500" cy="3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Value Proposition</a:t>
            </a:r>
            <a:endParaRPr sz="1000" b="0" i="0" u="none" strike="noStrike" cap="none">
              <a:solidFill>
                <a:srgbClr val="86BC24"/>
              </a:solidFill>
              <a:latin typeface="Arial"/>
              <a:ea typeface="Arial"/>
              <a:cs typeface="Arial"/>
              <a:sym typeface="Arial"/>
            </a:endParaRPr>
          </a:p>
        </p:txBody>
      </p:sp>
      <p:sp>
        <p:nvSpPr>
          <p:cNvPr id="178" name="Google Shape;178;p19"/>
          <p:cNvSpPr txBox="1"/>
          <p:nvPr/>
        </p:nvSpPr>
        <p:spPr>
          <a:xfrm>
            <a:off x="7116156" y="1196476"/>
            <a:ext cx="926700" cy="47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Customer </a:t>
            </a:r>
            <a:endParaRPr sz="1000">
              <a:solidFill>
                <a:srgbClr val="86BC24"/>
              </a:solidFill>
            </a:endParaRPr>
          </a:p>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Segments</a:t>
            </a:r>
            <a:endParaRPr sz="1000" b="0" i="0" u="none" strike="noStrike" cap="none">
              <a:solidFill>
                <a:srgbClr val="86BC24"/>
              </a:solidFill>
              <a:latin typeface="Arial"/>
              <a:ea typeface="Arial"/>
              <a:cs typeface="Arial"/>
              <a:sym typeface="Arial"/>
            </a:endParaRPr>
          </a:p>
        </p:txBody>
      </p:sp>
      <p:sp>
        <p:nvSpPr>
          <p:cNvPr id="179" name="Google Shape;179;p19"/>
          <p:cNvSpPr txBox="1"/>
          <p:nvPr/>
        </p:nvSpPr>
        <p:spPr>
          <a:xfrm>
            <a:off x="5467504" y="1211328"/>
            <a:ext cx="860100" cy="27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Channels</a:t>
            </a:r>
            <a:endParaRPr sz="1000" b="0" i="0" u="none" strike="noStrike" cap="none">
              <a:solidFill>
                <a:srgbClr val="86BC24"/>
              </a:solidFill>
              <a:latin typeface="Arial"/>
              <a:ea typeface="Arial"/>
              <a:cs typeface="Arial"/>
              <a:sym typeface="Arial"/>
            </a:endParaRPr>
          </a:p>
        </p:txBody>
      </p:sp>
      <p:sp>
        <p:nvSpPr>
          <p:cNvPr id="180" name="Google Shape;180;p19"/>
          <p:cNvSpPr txBox="1"/>
          <p:nvPr/>
        </p:nvSpPr>
        <p:spPr>
          <a:xfrm>
            <a:off x="615404" y="3864118"/>
            <a:ext cx="1230900" cy="27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Cost Structure</a:t>
            </a:r>
            <a:endParaRPr sz="1000" b="0" i="0" u="none" strike="noStrike" cap="none">
              <a:solidFill>
                <a:srgbClr val="86BC24"/>
              </a:solidFill>
              <a:latin typeface="Arial"/>
              <a:ea typeface="Arial"/>
              <a:cs typeface="Arial"/>
              <a:sym typeface="Arial"/>
            </a:endParaRPr>
          </a:p>
        </p:txBody>
      </p:sp>
      <p:sp>
        <p:nvSpPr>
          <p:cNvPr id="181" name="Google Shape;181;p19"/>
          <p:cNvSpPr txBox="1"/>
          <p:nvPr/>
        </p:nvSpPr>
        <p:spPr>
          <a:xfrm>
            <a:off x="4681628" y="3864118"/>
            <a:ext cx="1506900" cy="27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0" i="0" u="none" strike="noStrike" cap="none">
                <a:solidFill>
                  <a:srgbClr val="86BC24"/>
                </a:solidFill>
                <a:latin typeface="Arial"/>
                <a:ea typeface="Arial"/>
                <a:cs typeface="Arial"/>
                <a:sym typeface="Arial"/>
              </a:rPr>
              <a:t>Revenue Streams</a:t>
            </a:r>
            <a:endParaRPr sz="1000" b="0" i="0" u="none" strike="noStrike" cap="none">
              <a:solidFill>
                <a:srgbClr val="86BC24"/>
              </a:solidFill>
              <a:latin typeface="Arial"/>
              <a:ea typeface="Arial"/>
              <a:cs typeface="Arial"/>
              <a:sym typeface="Arial"/>
            </a:endParaRPr>
          </a:p>
        </p:txBody>
      </p:sp>
      <p:grpSp>
        <p:nvGrpSpPr>
          <p:cNvPr id="182" name="Google Shape;182;p19"/>
          <p:cNvGrpSpPr/>
          <p:nvPr/>
        </p:nvGrpSpPr>
        <p:grpSpPr>
          <a:xfrm>
            <a:off x="1742211" y="1216504"/>
            <a:ext cx="228798" cy="242425"/>
            <a:chOff x="5884863" y="0"/>
            <a:chExt cx="506413" cy="536576"/>
          </a:xfrm>
        </p:grpSpPr>
        <p:sp>
          <p:nvSpPr>
            <p:cNvPr id="183" name="Google Shape;183;p19"/>
            <p:cNvSpPr/>
            <p:nvPr/>
          </p:nvSpPr>
          <p:spPr>
            <a:xfrm>
              <a:off x="6057901" y="0"/>
              <a:ext cx="333375" cy="371475"/>
            </a:xfrm>
            <a:custGeom>
              <a:avLst/>
              <a:gdLst/>
              <a:ahLst/>
              <a:cxnLst/>
              <a:rect l="l" t="t" r="r" b="b"/>
              <a:pathLst>
                <a:path w="210" h="234" extrusionOk="0">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84" name="Google Shape;184;p19"/>
            <p:cNvSpPr/>
            <p:nvPr/>
          </p:nvSpPr>
          <p:spPr>
            <a:xfrm>
              <a:off x="5884863" y="166688"/>
              <a:ext cx="331788" cy="369888"/>
            </a:xfrm>
            <a:custGeom>
              <a:avLst/>
              <a:gdLst/>
              <a:ahLst/>
              <a:cxnLst/>
              <a:rect l="l" t="t" r="r" b="b"/>
              <a:pathLst>
                <a:path w="209" h="233" extrusionOk="0">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grpSp>
      <p:sp>
        <p:nvSpPr>
          <p:cNvPr id="185" name="Google Shape;185;p19"/>
          <p:cNvSpPr/>
          <p:nvPr/>
        </p:nvSpPr>
        <p:spPr>
          <a:xfrm>
            <a:off x="5047580" y="1243845"/>
            <a:ext cx="241719" cy="238850"/>
          </a:xfrm>
          <a:custGeom>
            <a:avLst/>
            <a:gdLst/>
            <a:ahLst/>
            <a:cxnLst/>
            <a:rect l="l" t="t" r="r" b="b"/>
            <a:pathLst>
              <a:path w="337" h="333" extrusionOk="0">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86" name="Google Shape;186;p19"/>
          <p:cNvSpPr/>
          <p:nvPr/>
        </p:nvSpPr>
        <p:spPr>
          <a:xfrm>
            <a:off x="6549341" y="1259641"/>
            <a:ext cx="286192" cy="200118"/>
          </a:xfrm>
          <a:custGeom>
            <a:avLst/>
            <a:gdLst/>
            <a:ahLst/>
            <a:cxnLst/>
            <a:rect l="l" t="t" r="r" b="b"/>
            <a:pathLst>
              <a:path w="399" h="279" extrusionOk="0">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grpSp>
        <p:nvGrpSpPr>
          <p:cNvPr id="187" name="Google Shape;187;p19"/>
          <p:cNvGrpSpPr/>
          <p:nvPr/>
        </p:nvGrpSpPr>
        <p:grpSpPr>
          <a:xfrm>
            <a:off x="4176078" y="3934489"/>
            <a:ext cx="245294" cy="282590"/>
            <a:chOff x="5773738" y="5307013"/>
            <a:chExt cx="542925" cy="625475"/>
          </a:xfrm>
        </p:grpSpPr>
        <p:sp>
          <p:nvSpPr>
            <p:cNvPr id="188" name="Google Shape;188;p19"/>
            <p:cNvSpPr/>
            <p:nvPr/>
          </p:nvSpPr>
          <p:spPr>
            <a:xfrm>
              <a:off x="5773738" y="5307013"/>
              <a:ext cx="501650" cy="355600"/>
            </a:xfrm>
            <a:custGeom>
              <a:avLst/>
              <a:gdLst/>
              <a:ahLst/>
              <a:cxnLst/>
              <a:rect l="l" t="t" r="r" b="b"/>
              <a:pathLst>
                <a:path w="316" h="224" extrusionOk="0">
                  <a:moveTo>
                    <a:pt x="188" y="0"/>
                  </a:moveTo>
                  <a:lnTo>
                    <a:pt x="288" y="0"/>
                  </a:lnTo>
                  <a:lnTo>
                    <a:pt x="316" y="26"/>
                  </a:lnTo>
                  <a:lnTo>
                    <a:pt x="316" y="57"/>
                  </a:lnTo>
                  <a:lnTo>
                    <a:pt x="207" y="57"/>
                  </a:lnTo>
                  <a:lnTo>
                    <a:pt x="200" y="62"/>
                  </a:lnTo>
                  <a:lnTo>
                    <a:pt x="37" y="224"/>
                  </a:lnTo>
                  <a:lnTo>
                    <a:pt x="0" y="188"/>
                  </a:lnTo>
                  <a:lnTo>
                    <a:pt x="188"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89" name="Google Shape;189;p19"/>
            <p:cNvSpPr/>
            <p:nvPr/>
          </p:nvSpPr>
          <p:spPr>
            <a:xfrm>
              <a:off x="5815013" y="5430838"/>
              <a:ext cx="501650" cy="501650"/>
            </a:xfrm>
            <a:custGeom>
              <a:avLst/>
              <a:gdLst/>
              <a:ahLst/>
              <a:cxnLst/>
              <a:rect l="l" t="t" r="r" b="b"/>
              <a:pathLst>
                <a:path w="316" h="316" extrusionOk="0">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grpSp>
      <p:grpSp>
        <p:nvGrpSpPr>
          <p:cNvPr id="190" name="Google Shape;190;p19"/>
          <p:cNvGrpSpPr/>
          <p:nvPr/>
        </p:nvGrpSpPr>
        <p:grpSpPr>
          <a:xfrm>
            <a:off x="3396946" y="1251164"/>
            <a:ext cx="223006" cy="224159"/>
            <a:chOff x="2917825" y="3073401"/>
            <a:chExt cx="920750" cy="925513"/>
          </a:xfrm>
        </p:grpSpPr>
        <p:sp>
          <p:nvSpPr>
            <p:cNvPr id="191" name="Google Shape;191;p19"/>
            <p:cNvSpPr/>
            <p:nvPr/>
          </p:nvSpPr>
          <p:spPr>
            <a:xfrm>
              <a:off x="2917825" y="3073401"/>
              <a:ext cx="920750" cy="925513"/>
            </a:xfrm>
            <a:custGeom>
              <a:avLst/>
              <a:gdLst/>
              <a:ahLst/>
              <a:cxnLst/>
              <a:rect l="l" t="t" r="r" b="b"/>
              <a:pathLst>
                <a:path w="580" h="583" extrusionOk="0">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2" name="Google Shape;192;p19"/>
            <p:cNvSpPr/>
            <p:nvPr/>
          </p:nvSpPr>
          <p:spPr>
            <a:xfrm>
              <a:off x="3084513" y="3319715"/>
              <a:ext cx="584200" cy="457200"/>
            </a:xfrm>
            <a:custGeom>
              <a:avLst/>
              <a:gdLst/>
              <a:ahLst/>
              <a:cxnLst/>
              <a:rect l="l" t="t" r="r" b="b"/>
              <a:pathLst>
                <a:path w="368" h="288" extrusionOk="0">
                  <a:moveTo>
                    <a:pt x="300" y="0"/>
                  </a:moveTo>
                  <a:lnTo>
                    <a:pt x="368" y="68"/>
                  </a:lnTo>
                  <a:lnTo>
                    <a:pt x="219" y="219"/>
                  </a:lnTo>
                  <a:lnTo>
                    <a:pt x="151" y="288"/>
                  </a:lnTo>
                  <a:lnTo>
                    <a:pt x="0" y="136"/>
                  </a:lnTo>
                  <a:lnTo>
                    <a:pt x="68" y="68"/>
                  </a:lnTo>
                  <a:lnTo>
                    <a:pt x="151" y="151"/>
                  </a:lnTo>
                  <a:lnTo>
                    <a:pt x="3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grpSp>
      <p:grpSp>
        <p:nvGrpSpPr>
          <p:cNvPr id="193" name="Google Shape;193;p19"/>
          <p:cNvGrpSpPr/>
          <p:nvPr/>
        </p:nvGrpSpPr>
        <p:grpSpPr>
          <a:xfrm>
            <a:off x="8174613" y="1310425"/>
            <a:ext cx="314214" cy="174119"/>
            <a:chOff x="5961063" y="2919413"/>
            <a:chExt cx="1744662" cy="966788"/>
          </a:xfrm>
        </p:grpSpPr>
        <p:sp>
          <p:nvSpPr>
            <p:cNvPr id="194" name="Google Shape;194;p19"/>
            <p:cNvSpPr/>
            <p:nvPr/>
          </p:nvSpPr>
          <p:spPr>
            <a:xfrm>
              <a:off x="6635750" y="2971801"/>
              <a:ext cx="401638" cy="454025"/>
            </a:xfrm>
            <a:custGeom>
              <a:avLst/>
              <a:gdLst/>
              <a:ahLst/>
              <a:cxnLst/>
              <a:rect l="l" t="t" r="r" b="b"/>
              <a:pathLst>
                <a:path w="253" h="286" extrusionOk="0">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5" name="Google Shape;195;p19"/>
            <p:cNvSpPr/>
            <p:nvPr/>
          </p:nvSpPr>
          <p:spPr>
            <a:xfrm>
              <a:off x="7161213" y="2919413"/>
              <a:ext cx="334963" cy="379413"/>
            </a:xfrm>
            <a:custGeom>
              <a:avLst/>
              <a:gdLst/>
              <a:ahLst/>
              <a:cxnLst/>
              <a:rect l="l" t="t" r="r" b="b"/>
              <a:pathLst>
                <a:path w="211" h="239" extrusionOk="0">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6" name="Google Shape;196;p19"/>
            <p:cNvSpPr/>
            <p:nvPr/>
          </p:nvSpPr>
          <p:spPr>
            <a:xfrm>
              <a:off x="6173788" y="2919413"/>
              <a:ext cx="336550" cy="379413"/>
            </a:xfrm>
            <a:custGeom>
              <a:avLst/>
              <a:gdLst/>
              <a:ahLst/>
              <a:cxnLst/>
              <a:rect l="l" t="t" r="r" b="b"/>
              <a:pathLst>
                <a:path w="212" h="239" extrusionOk="0">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7" name="Google Shape;197;p19"/>
            <p:cNvSpPr/>
            <p:nvPr/>
          </p:nvSpPr>
          <p:spPr>
            <a:xfrm>
              <a:off x="5961063" y="3308351"/>
              <a:ext cx="674688" cy="355600"/>
            </a:xfrm>
            <a:custGeom>
              <a:avLst/>
              <a:gdLst/>
              <a:ahLst/>
              <a:cxnLst/>
              <a:rect l="l" t="t" r="r" b="b"/>
              <a:pathLst>
                <a:path w="425" h="224" extrusionOk="0">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8" name="Google Shape;198;p19"/>
            <p:cNvSpPr/>
            <p:nvPr/>
          </p:nvSpPr>
          <p:spPr>
            <a:xfrm>
              <a:off x="6383338" y="3449638"/>
              <a:ext cx="900113" cy="436563"/>
            </a:xfrm>
            <a:custGeom>
              <a:avLst/>
              <a:gdLst/>
              <a:ahLst/>
              <a:cxnLst/>
              <a:rect l="l" t="t" r="r" b="b"/>
              <a:pathLst>
                <a:path w="567" h="275" extrusionOk="0">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199" name="Google Shape;199;p19"/>
            <p:cNvSpPr/>
            <p:nvPr/>
          </p:nvSpPr>
          <p:spPr>
            <a:xfrm>
              <a:off x="7038975" y="3311526"/>
              <a:ext cx="666750" cy="354013"/>
            </a:xfrm>
            <a:custGeom>
              <a:avLst/>
              <a:gdLst/>
              <a:ahLst/>
              <a:cxnLst/>
              <a:rect l="l" t="t" r="r" b="b"/>
              <a:pathLst>
                <a:path w="420" h="223" extrusionOk="0">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grpSp>
      <p:sp>
        <p:nvSpPr>
          <p:cNvPr id="200" name="Google Shape;200;p19"/>
          <p:cNvSpPr/>
          <p:nvPr/>
        </p:nvSpPr>
        <p:spPr>
          <a:xfrm>
            <a:off x="8243758" y="3913722"/>
            <a:ext cx="214464" cy="282603"/>
          </a:xfrm>
          <a:custGeom>
            <a:avLst/>
            <a:gdLst/>
            <a:ahLst/>
            <a:cxnLst/>
            <a:rect l="l" t="t" r="r" b="b"/>
            <a:pathLst>
              <a:path w="299" h="394" extrusionOk="0">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rgbClr val="6AA4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1A9988"/>
              </a:solidFill>
              <a:latin typeface="Calibri"/>
              <a:ea typeface="Calibri"/>
              <a:cs typeface="Calibri"/>
              <a:sym typeface="Calibri"/>
            </a:endParaRPr>
          </a:p>
        </p:txBody>
      </p:sp>
      <p:sp>
        <p:nvSpPr>
          <p:cNvPr id="201" name="Google Shape;201;p19"/>
          <p:cNvSpPr txBox="1"/>
          <p:nvPr/>
        </p:nvSpPr>
        <p:spPr>
          <a:xfrm>
            <a:off x="5448751" y="1625510"/>
            <a:ext cx="1360800" cy="6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9"/>
          <p:cNvSpPr txBox="1"/>
          <p:nvPr/>
        </p:nvSpPr>
        <p:spPr>
          <a:xfrm>
            <a:off x="640298" y="4136731"/>
            <a:ext cx="3536100" cy="716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000">
                <a:solidFill>
                  <a:srgbClr val="FFFFFF"/>
                </a:solidFill>
              </a:rPr>
              <a:t>-Device set-up cost</a:t>
            </a:r>
            <a:endParaRPr sz="1000">
              <a:solidFill>
                <a:srgbClr val="FFFFFF"/>
              </a:solidFill>
            </a:endParaRPr>
          </a:p>
          <a:p>
            <a:pPr marL="0" lvl="0" indent="0" algn="l" rtl="0">
              <a:lnSpc>
                <a:spcPct val="125000"/>
              </a:lnSpc>
              <a:spcBef>
                <a:spcPts val="0"/>
              </a:spcBef>
              <a:spcAft>
                <a:spcPts val="0"/>
              </a:spcAft>
              <a:buNone/>
            </a:pPr>
            <a:r>
              <a:rPr lang="en" sz="1000">
                <a:solidFill>
                  <a:srgbClr val="FFFFFF"/>
                </a:solidFill>
              </a:rPr>
              <a:t>-Agricultural resources cost</a:t>
            </a:r>
            <a:endParaRPr sz="1000">
              <a:solidFill>
                <a:srgbClr val="FFFFFF"/>
              </a:solidFill>
            </a:endParaRPr>
          </a:p>
        </p:txBody>
      </p:sp>
      <p:sp>
        <p:nvSpPr>
          <p:cNvPr id="203" name="Google Shape;203;p19"/>
          <p:cNvSpPr txBox="1"/>
          <p:nvPr/>
        </p:nvSpPr>
        <p:spPr>
          <a:xfrm>
            <a:off x="581445" y="1625185"/>
            <a:ext cx="1452600" cy="19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FFFFFF"/>
                </a:solidFill>
              </a:rPr>
              <a:t>-Microcredit Institutes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-Agricultural resource companies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-Research institutes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-Collaborators for                                    local market</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-Farmer cooperatives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-Government</a:t>
            </a:r>
            <a:endParaRPr sz="1000">
              <a:solidFill>
                <a:srgbClr val="FFFFFF"/>
              </a:solidFill>
            </a:endParaRPr>
          </a:p>
        </p:txBody>
      </p:sp>
      <p:sp>
        <p:nvSpPr>
          <p:cNvPr id="204" name="Google Shape;204;p19"/>
          <p:cNvSpPr txBox="1"/>
          <p:nvPr/>
        </p:nvSpPr>
        <p:spPr>
          <a:xfrm>
            <a:off x="2264180" y="1701385"/>
            <a:ext cx="1452600" cy="19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endParaRPr sz="1000">
              <a:solidFill>
                <a:srgbClr val="FFFFFF"/>
              </a:solidFill>
            </a:endParaRPr>
          </a:p>
        </p:txBody>
      </p:sp>
      <p:sp>
        <p:nvSpPr>
          <p:cNvPr id="205" name="Google Shape;205;p19"/>
          <p:cNvSpPr txBox="1"/>
          <p:nvPr/>
        </p:nvSpPr>
        <p:spPr>
          <a:xfrm>
            <a:off x="3794225" y="1602123"/>
            <a:ext cx="1578300" cy="19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50" b="1" dirty="0">
                <a:solidFill>
                  <a:srgbClr val="FFFFFF"/>
                </a:solidFill>
              </a:rPr>
              <a:t>Mitigation of risk</a:t>
            </a:r>
            <a:endParaRPr sz="850" b="1" dirty="0">
              <a:solidFill>
                <a:srgbClr val="FFFFFF"/>
              </a:solidFill>
            </a:endParaRPr>
          </a:p>
          <a:p>
            <a:pPr marL="0" lvl="0" indent="0" algn="l" rtl="0">
              <a:spcBef>
                <a:spcPts val="0"/>
              </a:spcBef>
              <a:spcAft>
                <a:spcPts val="0"/>
              </a:spcAft>
              <a:buNone/>
            </a:pPr>
            <a:r>
              <a:rPr lang="en" sz="800" dirty="0">
                <a:solidFill>
                  <a:srgbClr val="FFFFFF"/>
                </a:solidFill>
              </a:rPr>
              <a:t>(Using Weed and Pest management, Disease detection)</a:t>
            </a:r>
            <a:endParaRPr sz="800" dirty="0">
              <a:solidFill>
                <a:srgbClr val="FFFFFF"/>
              </a:solidFill>
            </a:endParaRPr>
          </a:p>
          <a:p>
            <a:pPr marL="0" lvl="0" indent="0" algn="l" rtl="0">
              <a:spcBef>
                <a:spcPts val="0"/>
              </a:spcBef>
              <a:spcAft>
                <a:spcPts val="0"/>
              </a:spcAft>
              <a:buNone/>
            </a:pPr>
            <a:endParaRPr sz="800" b="1" dirty="0">
              <a:solidFill>
                <a:srgbClr val="FFFFFF"/>
              </a:solidFill>
            </a:endParaRPr>
          </a:p>
          <a:p>
            <a:pPr marL="0" lvl="0" indent="0" algn="l" rtl="0">
              <a:spcBef>
                <a:spcPts val="0"/>
              </a:spcBef>
              <a:spcAft>
                <a:spcPts val="0"/>
              </a:spcAft>
              <a:buNone/>
            </a:pPr>
            <a:r>
              <a:rPr lang="en" sz="850" b="1" dirty="0">
                <a:solidFill>
                  <a:srgbClr val="FFFFFF"/>
                </a:solidFill>
              </a:rPr>
              <a:t>Increase of revenue</a:t>
            </a:r>
            <a:endParaRPr sz="850" b="1" dirty="0">
              <a:solidFill>
                <a:srgbClr val="FFFFFF"/>
              </a:solidFill>
            </a:endParaRPr>
          </a:p>
          <a:p>
            <a:pPr marL="0" lvl="0" indent="0" algn="l" rtl="0">
              <a:spcBef>
                <a:spcPts val="0"/>
              </a:spcBef>
              <a:spcAft>
                <a:spcPts val="0"/>
              </a:spcAft>
              <a:buNone/>
            </a:pPr>
            <a:r>
              <a:rPr lang="en" sz="800" dirty="0">
                <a:solidFill>
                  <a:srgbClr val="FFFFFF"/>
                </a:solidFill>
              </a:rPr>
              <a:t>(Using Yield enhancement and automation)</a:t>
            </a:r>
            <a:endParaRPr sz="800" dirty="0">
              <a:solidFill>
                <a:srgbClr val="FFFFFF"/>
              </a:solidFill>
            </a:endParaRPr>
          </a:p>
          <a:p>
            <a:pPr marL="0" lvl="0" indent="0" algn="l" rtl="0">
              <a:spcBef>
                <a:spcPts val="0"/>
              </a:spcBef>
              <a:spcAft>
                <a:spcPts val="0"/>
              </a:spcAft>
              <a:buNone/>
            </a:pPr>
            <a:endParaRPr sz="800" b="1" dirty="0">
              <a:solidFill>
                <a:srgbClr val="FFFFFF"/>
              </a:solidFill>
            </a:endParaRPr>
          </a:p>
          <a:p>
            <a:pPr marL="0" lvl="0" indent="0" algn="l" rtl="0">
              <a:spcBef>
                <a:spcPts val="0"/>
              </a:spcBef>
              <a:spcAft>
                <a:spcPts val="0"/>
              </a:spcAft>
              <a:buNone/>
            </a:pPr>
            <a:r>
              <a:rPr lang="en" sz="850" b="1" dirty="0">
                <a:solidFill>
                  <a:srgbClr val="FFFFFF"/>
                </a:solidFill>
              </a:rPr>
              <a:t>Decrease of cost</a:t>
            </a:r>
            <a:endParaRPr sz="850" b="1" dirty="0">
              <a:solidFill>
                <a:srgbClr val="FFFFFF"/>
              </a:solidFill>
            </a:endParaRPr>
          </a:p>
          <a:p>
            <a:pPr marL="0" lvl="0" indent="0" algn="l" rtl="0">
              <a:spcBef>
                <a:spcPts val="0"/>
              </a:spcBef>
              <a:spcAft>
                <a:spcPts val="0"/>
              </a:spcAft>
              <a:buNone/>
            </a:pPr>
            <a:r>
              <a:rPr lang="en" sz="800" dirty="0">
                <a:solidFill>
                  <a:srgbClr val="FFFFFF"/>
                </a:solidFill>
              </a:rPr>
              <a:t>(Reduction in labour, energy)</a:t>
            </a:r>
            <a:endParaRPr sz="800" dirty="0">
              <a:solidFill>
                <a:srgbClr val="FFFFFF"/>
              </a:solidFill>
            </a:endParaRPr>
          </a:p>
          <a:p>
            <a:pPr marL="0" lvl="0" indent="0" algn="l" rtl="0">
              <a:spcBef>
                <a:spcPts val="0"/>
              </a:spcBef>
              <a:spcAft>
                <a:spcPts val="0"/>
              </a:spcAft>
              <a:buNone/>
            </a:pPr>
            <a:endParaRPr sz="800" b="1" dirty="0">
              <a:solidFill>
                <a:srgbClr val="FFFFFF"/>
              </a:solidFill>
            </a:endParaRPr>
          </a:p>
          <a:p>
            <a:pPr marL="0" lvl="0" indent="0" algn="l" rtl="0">
              <a:spcBef>
                <a:spcPts val="0"/>
              </a:spcBef>
              <a:spcAft>
                <a:spcPts val="0"/>
              </a:spcAft>
              <a:buNone/>
            </a:pPr>
            <a:r>
              <a:rPr lang="en" sz="850" b="1" dirty="0">
                <a:solidFill>
                  <a:srgbClr val="FFFFFF"/>
                </a:solidFill>
              </a:rPr>
              <a:t>Food Security &amp; Transparency</a:t>
            </a:r>
            <a:endParaRPr sz="850" b="1" dirty="0">
              <a:solidFill>
                <a:srgbClr val="FFFFFF"/>
              </a:solidFill>
            </a:endParaRPr>
          </a:p>
          <a:p>
            <a:pPr marL="0" lvl="0" indent="0" algn="l" rtl="0">
              <a:spcBef>
                <a:spcPts val="0"/>
              </a:spcBef>
              <a:spcAft>
                <a:spcPts val="0"/>
              </a:spcAft>
              <a:buNone/>
            </a:pPr>
            <a:r>
              <a:rPr lang="en" sz="800" dirty="0">
                <a:solidFill>
                  <a:srgbClr val="FFFFFF"/>
                </a:solidFill>
              </a:rPr>
              <a:t>(Through Yield prediction and Centralized database)</a:t>
            </a:r>
            <a:endParaRPr sz="800" dirty="0">
              <a:solidFill>
                <a:srgbClr val="FFFFFF"/>
              </a:solidFill>
            </a:endParaRPr>
          </a:p>
        </p:txBody>
      </p:sp>
      <p:sp>
        <p:nvSpPr>
          <p:cNvPr id="206" name="Google Shape;206;p19"/>
          <p:cNvSpPr txBox="1"/>
          <p:nvPr/>
        </p:nvSpPr>
        <p:spPr>
          <a:xfrm>
            <a:off x="5402847" y="1625185"/>
            <a:ext cx="1452600" cy="19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FFFFFF"/>
                </a:solidFill>
              </a:rPr>
              <a:t>-Mouth to mouth publicity</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Government Schemes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-Through innovation</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-Advertising</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-Website</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p:txBody>
      </p:sp>
      <p:sp>
        <p:nvSpPr>
          <p:cNvPr id="207" name="Google Shape;207;p19"/>
          <p:cNvSpPr txBox="1"/>
          <p:nvPr/>
        </p:nvSpPr>
        <p:spPr>
          <a:xfrm>
            <a:off x="7082919" y="1625185"/>
            <a:ext cx="1452600" cy="19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FFFFFF"/>
                </a:solidFill>
              </a:rPr>
              <a:t>-Farmers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-Government</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-Food regulating bodies</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p:txBody>
      </p:sp>
      <p:sp>
        <p:nvSpPr>
          <p:cNvPr id="208" name="Google Shape;208;p19"/>
          <p:cNvSpPr txBox="1"/>
          <p:nvPr/>
        </p:nvSpPr>
        <p:spPr>
          <a:xfrm>
            <a:off x="4694158" y="4136731"/>
            <a:ext cx="3536100" cy="716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000">
                <a:solidFill>
                  <a:srgbClr val="FFFFFF"/>
                </a:solidFill>
              </a:rPr>
              <a:t>- Sale from produce</a:t>
            </a:r>
            <a:endParaRPr sz="1000">
              <a:solidFill>
                <a:srgbClr val="FFFFFF"/>
              </a:solidFill>
            </a:endParaRPr>
          </a:p>
          <a:p>
            <a:pPr marL="0" lvl="0" indent="0" algn="l" rtl="0">
              <a:lnSpc>
                <a:spcPct val="125000"/>
              </a:lnSpc>
              <a:spcBef>
                <a:spcPts val="0"/>
              </a:spcBef>
              <a:spcAft>
                <a:spcPts val="0"/>
              </a:spcAft>
              <a:buNone/>
            </a:pPr>
            <a:r>
              <a:rPr lang="en" sz="1000">
                <a:solidFill>
                  <a:srgbClr val="FFFFFF"/>
                </a:solidFill>
              </a:rPr>
              <a:t>- Leasing assets when not in use</a:t>
            </a:r>
            <a:endParaRPr sz="1000">
              <a:solidFill>
                <a:srgbClr val="FFFFFF"/>
              </a:solidFill>
            </a:endParaRPr>
          </a:p>
        </p:txBody>
      </p:sp>
      <p:sp>
        <p:nvSpPr>
          <p:cNvPr id="209" name="Google Shape;209;p19"/>
          <p:cNvSpPr txBox="1"/>
          <p:nvPr/>
        </p:nvSpPr>
        <p:spPr>
          <a:xfrm>
            <a:off x="2173799" y="1561896"/>
            <a:ext cx="1578300" cy="19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FFFFFF"/>
                </a:solidFill>
              </a:rPr>
              <a:t>-Yield prediction</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-Real time monitoring and alerts to farmers</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-Energy Management</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-Weed and Pest Management </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-Species and Stock Management</a:t>
            </a:r>
            <a:endParaRPr sz="1000" dirty="0">
              <a:solidFill>
                <a:srgbClr val="FFFFFF"/>
              </a:solidFill>
            </a:endParaRPr>
          </a:p>
        </p:txBody>
      </p:sp>
      <p:sp>
        <p:nvSpPr>
          <p:cNvPr id="210" name="Google Shape;210;p19"/>
          <p:cNvSpPr txBox="1"/>
          <p:nvPr/>
        </p:nvSpPr>
        <p:spPr>
          <a:xfrm>
            <a:off x="7066525" y="284263"/>
            <a:ext cx="24810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i="1" dirty="0">
                <a:solidFill>
                  <a:srgbClr val="92D050"/>
                </a:solidFill>
                <a:latin typeface="Calibri" panose="020F0502020204030204" pitchFamily="34" charset="0"/>
                <a:cs typeface="Calibri" panose="020F0502020204030204" pitchFamily="34" charset="0"/>
              </a:rPr>
              <a:t>Business Canvas</a:t>
            </a:r>
            <a:endParaRPr sz="1600" b="1" i="1" dirty="0">
              <a:solidFill>
                <a:srgbClr val="92D050"/>
              </a:solidFill>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rgbClr val="86BC24"/>
                </a:solidFill>
                <a:latin typeface="Ubuntu"/>
                <a:ea typeface="Ubuntu"/>
                <a:cs typeface="Ubuntu"/>
                <a:sym typeface="Ubuntu"/>
              </a:rPr>
              <a:t>|</a:t>
            </a:r>
            <a:r>
              <a:rPr lang="en" sz="3800">
                <a:solidFill>
                  <a:srgbClr val="FFFFFF"/>
                </a:solidFill>
                <a:latin typeface="Ubuntu"/>
                <a:ea typeface="Ubuntu"/>
                <a:cs typeface="Ubuntu"/>
                <a:sym typeface="Ubuntu"/>
              </a:rPr>
              <a:t>ARCHITECTURE</a:t>
            </a:r>
            <a:endParaRPr sz="3800">
              <a:solidFill>
                <a:srgbClr val="FFFFFF"/>
              </a:solidFill>
              <a:latin typeface="Ubuntu"/>
              <a:ea typeface="Ubuntu"/>
              <a:cs typeface="Ubuntu"/>
              <a:sym typeface="Ubuntu"/>
            </a:endParaRPr>
          </a:p>
        </p:txBody>
      </p:sp>
      <p:pic>
        <p:nvPicPr>
          <p:cNvPr id="269" name="Google Shape;269;p23"/>
          <p:cNvPicPr preferRelativeResize="0"/>
          <p:nvPr/>
        </p:nvPicPr>
        <p:blipFill rotWithShape="1">
          <a:blip r:embed="rId3">
            <a:alphaModFix/>
          </a:blip>
          <a:srcRect l="18238" t="11695" r="16435" b="8578"/>
          <a:stretch/>
        </p:blipFill>
        <p:spPr>
          <a:xfrm>
            <a:off x="4483627" y="2350665"/>
            <a:ext cx="615053" cy="750632"/>
          </a:xfrm>
          <a:prstGeom prst="rect">
            <a:avLst/>
          </a:prstGeom>
          <a:noFill/>
          <a:ln>
            <a:noFill/>
          </a:ln>
        </p:spPr>
      </p:pic>
      <p:pic>
        <p:nvPicPr>
          <p:cNvPr id="270" name="Google Shape;270;p23"/>
          <p:cNvPicPr preferRelativeResize="0"/>
          <p:nvPr/>
        </p:nvPicPr>
        <p:blipFill rotWithShape="1">
          <a:blip r:embed="rId4">
            <a:alphaModFix/>
          </a:blip>
          <a:srcRect l="25160" t="35286" r="25065" b="27440"/>
          <a:stretch/>
        </p:blipFill>
        <p:spPr>
          <a:xfrm>
            <a:off x="1966371" y="4077692"/>
            <a:ext cx="435378" cy="461004"/>
          </a:xfrm>
          <a:prstGeom prst="rect">
            <a:avLst/>
          </a:prstGeom>
          <a:noFill/>
          <a:ln>
            <a:noFill/>
          </a:ln>
        </p:spPr>
      </p:pic>
      <p:sp>
        <p:nvSpPr>
          <p:cNvPr id="271" name="Google Shape;271;p23"/>
          <p:cNvSpPr/>
          <p:nvPr/>
        </p:nvSpPr>
        <p:spPr>
          <a:xfrm flipH="1">
            <a:off x="1859075" y="4041625"/>
            <a:ext cx="684600" cy="6834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flipH="1">
            <a:off x="965975" y="1953850"/>
            <a:ext cx="2118300" cy="13584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flipH="1">
            <a:off x="4031300" y="1104600"/>
            <a:ext cx="1299000" cy="8838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flipH="1">
            <a:off x="4810325" y="4168250"/>
            <a:ext cx="789600" cy="5733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flipH="1">
            <a:off x="6905475" y="2182850"/>
            <a:ext cx="1170600" cy="14595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23"/>
          <p:cNvPicPr preferRelativeResize="0"/>
          <p:nvPr/>
        </p:nvPicPr>
        <p:blipFill>
          <a:blip r:embed="rId5">
            <a:alphaModFix/>
          </a:blip>
          <a:stretch>
            <a:fillRect/>
          </a:stretch>
        </p:blipFill>
        <p:spPr>
          <a:xfrm>
            <a:off x="5254455" y="3990175"/>
            <a:ext cx="309780" cy="306510"/>
          </a:xfrm>
          <a:prstGeom prst="rect">
            <a:avLst/>
          </a:prstGeom>
          <a:noFill/>
          <a:ln>
            <a:noFill/>
          </a:ln>
        </p:spPr>
      </p:pic>
      <p:pic>
        <p:nvPicPr>
          <p:cNvPr id="277" name="Google Shape;277;p23"/>
          <p:cNvPicPr preferRelativeResize="0"/>
          <p:nvPr/>
        </p:nvPicPr>
        <p:blipFill>
          <a:blip r:embed="rId6">
            <a:alphaModFix/>
          </a:blip>
          <a:stretch>
            <a:fillRect/>
          </a:stretch>
        </p:blipFill>
        <p:spPr>
          <a:xfrm>
            <a:off x="2491050" y="1795150"/>
            <a:ext cx="365199" cy="365199"/>
          </a:xfrm>
          <a:prstGeom prst="rect">
            <a:avLst/>
          </a:prstGeom>
          <a:noFill/>
          <a:ln>
            <a:noFill/>
          </a:ln>
        </p:spPr>
      </p:pic>
      <p:sp>
        <p:nvSpPr>
          <p:cNvPr id="278" name="Google Shape;278;p23"/>
          <p:cNvSpPr/>
          <p:nvPr/>
        </p:nvSpPr>
        <p:spPr>
          <a:xfrm>
            <a:off x="1093350" y="2259050"/>
            <a:ext cx="902400" cy="683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258075" y="2259050"/>
            <a:ext cx="650100" cy="683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txBox="1"/>
          <p:nvPr/>
        </p:nvSpPr>
        <p:spPr>
          <a:xfrm>
            <a:off x="1024150" y="2291675"/>
            <a:ext cx="10314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ML &amp; AI</a:t>
            </a:r>
            <a:endParaRPr>
              <a:solidFill>
                <a:srgbClr val="FFFFFF"/>
              </a:solidFill>
              <a:latin typeface="Calibri"/>
              <a:ea typeface="Calibri"/>
              <a:cs typeface="Calibri"/>
              <a:sym typeface="Calibri"/>
            </a:endParaRPr>
          </a:p>
          <a:p>
            <a:pPr marL="0" lvl="0" indent="0" algn="ctr" rtl="0">
              <a:spcBef>
                <a:spcPts val="0"/>
              </a:spcBef>
              <a:spcAft>
                <a:spcPts val="0"/>
              </a:spcAft>
              <a:buNone/>
            </a:pPr>
            <a:r>
              <a:rPr lang="en">
                <a:solidFill>
                  <a:srgbClr val="FFFFFF"/>
                </a:solidFill>
                <a:latin typeface="Calibri"/>
                <a:ea typeface="Calibri"/>
                <a:cs typeface="Calibri"/>
                <a:sym typeface="Calibri"/>
              </a:rPr>
              <a:t>Models</a:t>
            </a:r>
            <a:endParaRPr>
              <a:solidFill>
                <a:srgbClr val="FFFFFF"/>
              </a:solidFill>
              <a:latin typeface="Calibri"/>
              <a:ea typeface="Calibri"/>
              <a:cs typeface="Calibri"/>
              <a:sym typeface="Calibri"/>
            </a:endParaRPr>
          </a:p>
        </p:txBody>
      </p:sp>
      <p:sp>
        <p:nvSpPr>
          <p:cNvPr id="281" name="Google Shape;281;p23"/>
          <p:cNvSpPr txBox="1"/>
          <p:nvPr/>
        </p:nvSpPr>
        <p:spPr>
          <a:xfrm>
            <a:off x="2056150" y="2320400"/>
            <a:ext cx="10314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Calibri"/>
                <a:ea typeface="Calibri"/>
                <a:cs typeface="Calibri"/>
                <a:sym typeface="Calibri"/>
              </a:rPr>
              <a:t>Data</a:t>
            </a:r>
            <a:endParaRPr>
              <a:solidFill>
                <a:srgbClr val="FFFFFF"/>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a:solidFill>
                  <a:srgbClr val="FFFFFF"/>
                </a:solidFill>
                <a:latin typeface="Calibri"/>
                <a:ea typeface="Calibri"/>
                <a:cs typeface="Calibri"/>
                <a:sym typeface="Calibri"/>
              </a:rPr>
              <a:t>sets</a:t>
            </a:r>
            <a:endParaRPr>
              <a:solidFill>
                <a:srgbClr val="FFFFFF"/>
              </a:solidFill>
              <a:latin typeface="Calibri"/>
              <a:ea typeface="Calibri"/>
              <a:cs typeface="Calibri"/>
              <a:sym typeface="Calibri"/>
            </a:endParaRPr>
          </a:p>
          <a:p>
            <a:pPr marL="0" lvl="0" indent="0" algn="ctr" rtl="0">
              <a:spcBef>
                <a:spcPts val="0"/>
              </a:spcBef>
              <a:spcAft>
                <a:spcPts val="0"/>
              </a:spcAft>
              <a:buNone/>
            </a:pPr>
            <a:endParaRPr>
              <a:solidFill>
                <a:srgbClr val="FFFFFF"/>
              </a:solidFill>
              <a:latin typeface="Calibri"/>
              <a:ea typeface="Calibri"/>
              <a:cs typeface="Calibri"/>
              <a:sym typeface="Calibri"/>
            </a:endParaRPr>
          </a:p>
        </p:txBody>
      </p:sp>
      <p:sp>
        <p:nvSpPr>
          <p:cNvPr id="282" name="Google Shape;282;p23"/>
          <p:cNvSpPr/>
          <p:nvPr/>
        </p:nvSpPr>
        <p:spPr>
          <a:xfrm>
            <a:off x="5354675" y="1275825"/>
            <a:ext cx="309900" cy="80400"/>
          </a:xfrm>
          <a:prstGeom prst="rightArrow">
            <a:avLst>
              <a:gd name="adj1" fmla="val 50000"/>
              <a:gd name="adj2" fmla="val 50000"/>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5354675" y="1381825"/>
            <a:ext cx="309900" cy="80400"/>
          </a:xfrm>
          <a:prstGeom prst="rightArrow">
            <a:avLst>
              <a:gd name="adj1" fmla="val 50000"/>
              <a:gd name="adj2" fmla="val 50000"/>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5354675" y="1487825"/>
            <a:ext cx="309900" cy="80400"/>
          </a:xfrm>
          <a:prstGeom prst="rightArrow">
            <a:avLst>
              <a:gd name="adj1" fmla="val 50000"/>
              <a:gd name="adj2" fmla="val 50000"/>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5354675" y="1591200"/>
            <a:ext cx="309900" cy="80400"/>
          </a:xfrm>
          <a:prstGeom prst="rightArrow">
            <a:avLst>
              <a:gd name="adj1" fmla="val 50000"/>
              <a:gd name="adj2" fmla="val 50000"/>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5354675" y="1689425"/>
            <a:ext cx="309900" cy="80400"/>
          </a:xfrm>
          <a:prstGeom prst="rightArrow">
            <a:avLst>
              <a:gd name="adj1" fmla="val 50000"/>
              <a:gd name="adj2" fmla="val 50000"/>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3"/>
          <p:cNvCxnSpPr/>
          <p:nvPr/>
        </p:nvCxnSpPr>
        <p:spPr>
          <a:xfrm rot="10800000">
            <a:off x="2184425" y="3381300"/>
            <a:ext cx="0" cy="625800"/>
          </a:xfrm>
          <a:prstGeom prst="straightConnector1">
            <a:avLst/>
          </a:prstGeom>
          <a:noFill/>
          <a:ln w="19050" cap="flat" cmpd="sng">
            <a:solidFill>
              <a:srgbClr val="B6D7A8"/>
            </a:solidFill>
            <a:prstDash val="solid"/>
            <a:round/>
            <a:headEnd type="none" w="med" len="med"/>
            <a:tailEnd type="triangle" w="med" len="med"/>
          </a:ln>
        </p:spPr>
      </p:cxnSp>
      <p:sp>
        <p:nvSpPr>
          <p:cNvPr id="288" name="Google Shape;288;p23"/>
          <p:cNvSpPr txBox="1"/>
          <p:nvPr/>
        </p:nvSpPr>
        <p:spPr>
          <a:xfrm>
            <a:off x="4868525" y="4296675"/>
            <a:ext cx="7314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Calibri"/>
                <a:ea typeface="Calibri"/>
                <a:cs typeface="Calibri"/>
                <a:sym typeface="Calibri"/>
              </a:rPr>
              <a:t>LOG FILE</a:t>
            </a:r>
            <a:endParaRPr sz="1000">
              <a:solidFill>
                <a:srgbClr val="FFFFFF"/>
              </a:solidFill>
              <a:latin typeface="Calibri"/>
              <a:ea typeface="Calibri"/>
              <a:cs typeface="Calibri"/>
              <a:sym typeface="Calibri"/>
            </a:endParaRPr>
          </a:p>
        </p:txBody>
      </p:sp>
      <p:cxnSp>
        <p:nvCxnSpPr>
          <p:cNvPr id="289" name="Google Shape;289;p23"/>
          <p:cNvCxnSpPr/>
          <p:nvPr/>
        </p:nvCxnSpPr>
        <p:spPr>
          <a:xfrm>
            <a:off x="3127850" y="2811500"/>
            <a:ext cx="1071600" cy="14400"/>
          </a:xfrm>
          <a:prstGeom prst="straightConnector1">
            <a:avLst/>
          </a:prstGeom>
          <a:noFill/>
          <a:ln w="19050" cap="flat" cmpd="sng">
            <a:solidFill>
              <a:srgbClr val="B6D7A8"/>
            </a:solidFill>
            <a:prstDash val="solid"/>
            <a:round/>
            <a:headEnd type="none" w="med" len="med"/>
            <a:tailEnd type="triangle" w="med" len="med"/>
          </a:ln>
        </p:spPr>
      </p:cxnSp>
      <p:cxnSp>
        <p:nvCxnSpPr>
          <p:cNvPr id="290" name="Google Shape;290;p23"/>
          <p:cNvCxnSpPr/>
          <p:nvPr/>
        </p:nvCxnSpPr>
        <p:spPr>
          <a:xfrm>
            <a:off x="2136325" y="1414725"/>
            <a:ext cx="1870500" cy="20700"/>
          </a:xfrm>
          <a:prstGeom prst="straightConnector1">
            <a:avLst/>
          </a:prstGeom>
          <a:noFill/>
          <a:ln w="19050" cap="flat" cmpd="sng">
            <a:solidFill>
              <a:srgbClr val="B6D7A8"/>
            </a:solidFill>
            <a:prstDash val="solid"/>
            <a:round/>
            <a:headEnd type="none" w="med" len="med"/>
            <a:tailEnd type="triangle" w="med" len="med"/>
          </a:ln>
        </p:spPr>
      </p:cxnSp>
      <p:cxnSp>
        <p:nvCxnSpPr>
          <p:cNvPr id="291" name="Google Shape;291;p23"/>
          <p:cNvCxnSpPr/>
          <p:nvPr/>
        </p:nvCxnSpPr>
        <p:spPr>
          <a:xfrm rot="10800000">
            <a:off x="4445657" y="3366550"/>
            <a:ext cx="2400" cy="968100"/>
          </a:xfrm>
          <a:prstGeom prst="straightConnector1">
            <a:avLst/>
          </a:prstGeom>
          <a:noFill/>
          <a:ln w="19050" cap="flat" cmpd="sng">
            <a:solidFill>
              <a:srgbClr val="B6D7A8"/>
            </a:solidFill>
            <a:prstDash val="solid"/>
            <a:round/>
            <a:headEnd type="none" w="med" len="med"/>
            <a:tailEnd type="triangle" w="med" len="med"/>
          </a:ln>
        </p:spPr>
      </p:cxnSp>
      <p:cxnSp>
        <p:nvCxnSpPr>
          <p:cNvPr id="292" name="Google Shape;292;p23"/>
          <p:cNvCxnSpPr/>
          <p:nvPr/>
        </p:nvCxnSpPr>
        <p:spPr>
          <a:xfrm rot="10800000">
            <a:off x="2588325" y="4333450"/>
            <a:ext cx="1870500" cy="1200"/>
          </a:xfrm>
          <a:prstGeom prst="straightConnector1">
            <a:avLst/>
          </a:prstGeom>
          <a:noFill/>
          <a:ln w="19050" cap="flat" cmpd="sng">
            <a:solidFill>
              <a:srgbClr val="B6D7A8"/>
            </a:solidFill>
            <a:prstDash val="solid"/>
            <a:round/>
            <a:headEnd type="none" w="med" len="med"/>
            <a:tailEnd type="none" w="med" len="med"/>
          </a:ln>
        </p:spPr>
      </p:cxnSp>
      <p:cxnSp>
        <p:nvCxnSpPr>
          <p:cNvPr id="293" name="Google Shape;293;p23"/>
          <p:cNvCxnSpPr/>
          <p:nvPr/>
        </p:nvCxnSpPr>
        <p:spPr>
          <a:xfrm>
            <a:off x="5033475" y="3366550"/>
            <a:ext cx="16800" cy="640500"/>
          </a:xfrm>
          <a:prstGeom prst="straightConnector1">
            <a:avLst/>
          </a:prstGeom>
          <a:noFill/>
          <a:ln w="19050" cap="flat" cmpd="sng">
            <a:solidFill>
              <a:srgbClr val="B6D7A8"/>
            </a:solidFill>
            <a:prstDash val="solid"/>
            <a:round/>
            <a:headEnd type="none" w="med" len="med"/>
            <a:tailEnd type="triangle" w="med" len="med"/>
          </a:ln>
        </p:spPr>
      </p:cxnSp>
      <p:cxnSp>
        <p:nvCxnSpPr>
          <p:cNvPr id="294" name="Google Shape;294;p23"/>
          <p:cNvCxnSpPr/>
          <p:nvPr/>
        </p:nvCxnSpPr>
        <p:spPr>
          <a:xfrm rot="10800000">
            <a:off x="5027000" y="3320050"/>
            <a:ext cx="23400" cy="546600"/>
          </a:xfrm>
          <a:prstGeom prst="straightConnector1">
            <a:avLst/>
          </a:prstGeom>
          <a:noFill/>
          <a:ln w="19050" cap="flat" cmpd="sng">
            <a:solidFill>
              <a:srgbClr val="B6D7A8"/>
            </a:solidFill>
            <a:prstDash val="solid"/>
            <a:round/>
            <a:headEnd type="none" w="med" len="med"/>
            <a:tailEnd type="triangle" w="med" len="med"/>
          </a:ln>
        </p:spPr>
      </p:cxnSp>
      <p:cxnSp>
        <p:nvCxnSpPr>
          <p:cNvPr id="295" name="Google Shape;295;p23"/>
          <p:cNvCxnSpPr/>
          <p:nvPr/>
        </p:nvCxnSpPr>
        <p:spPr>
          <a:xfrm rot="5400000">
            <a:off x="5990807" y="2120525"/>
            <a:ext cx="16800" cy="1474800"/>
          </a:xfrm>
          <a:prstGeom prst="straightConnector1">
            <a:avLst/>
          </a:prstGeom>
          <a:noFill/>
          <a:ln w="19050" cap="flat" cmpd="sng">
            <a:solidFill>
              <a:srgbClr val="B6D7A8"/>
            </a:solidFill>
            <a:prstDash val="solid"/>
            <a:round/>
            <a:headEnd type="none" w="med" len="med"/>
            <a:tailEnd type="triangle" w="med" len="med"/>
          </a:ln>
        </p:spPr>
      </p:cxnSp>
      <p:cxnSp>
        <p:nvCxnSpPr>
          <p:cNvPr id="296" name="Google Shape;296;p23"/>
          <p:cNvCxnSpPr/>
          <p:nvPr/>
        </p:nvCxnSpPr>
        <p:spPr>
          <a:xfrm rot="-5400000">
            <a:off x="6202657" y="2225500"/>
            <a:ext cx="23400" cy="1258500"/>
          </a:xfrm>
          <a:prstGeom prst="straightConnector1">
            <a:avLst/>
          </a:prstGeom>
          <a:noFill/>
          <a:ln w="19050" cap="flat" cmpd="sng">
            <a:solidFill>
              <a:srgbClr val="B6D7A8"/>
            </a:solidFill>
            <a:prstDash val="solid"/>
            <a:round/>
            <a:headEnd type="none" w="med" len="med"/>
            <a:tailEnd type="triangle" w="med" len="med"/>
          </a:ln>
        </p:spPr>
      </p:cxnSp>
      <p:cxnSp>
        <p:nvCxnSpPr>
          <p:cNvPr id="297" name="Google Shape;297;p23"/>
          <p:cNvCxnSpPr/>
          <p:nvPr/>
        </p:nvCxnSpPr>
        <p:spPr>
          <a:xfrm>
            <a:off x="2137100" y="1417500"/>
            <a:ext cx="0" cy="427800"/>
          </a:xfrm>
          <a:prstGeom prst="straightConnector1">
            <a:avLst/>
          </a:prstGeom>
          <a:noFill/>
          <a:ln w="19050" cap="flat" cmpd="sng">
            <a:solidFill>
              <a:srgbClr val="B6D7A8"/>
            </a:solidFill>
            <a:prstDash val="solid"/>
            <a:round/>
            <a:headEnd type="none" w="med" len="med"/>
            <a:tailEnd type="triangle" w="med" len="med"/>
          </a:ln>
        </p:spPr>
      </p:cxnSp>
      <p:sp>
        <p:nvSpPr>
          <p:cNvPr id="298" name="Google Shape;298;p23"/>
          <p:cNvSpPr/>
          <p:nvPr/>
        </p:nvSpPr>
        <p:spPr>
          <a:xfrm flipH="1">
            <a:off x="4302975" y="2313960"/>
            <a:ext cx="902400" cy="960300"/>
          </a:xfrm>
          <a:prstGeom prst="round2DiagRect">
            <a:avLst>
              <a:gd name="adj1" fmla="val 16667"/>
              <a:gd name="adj2" fmla="val 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txBox="1"/>
          <p:nvPr/>
        </p:nvSpPr>
        <p:spPr>
          <a:xfrm>
            <a:off x="6930425" y="2524850"/>
            <a:ext cx="11202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libri"/>
                <a:ea typeface="Calibri"/>
                <a:cs typeface="Calibri"/>
                <a:sym typeface="Calibri"/>
              </a:rPr>
              <a:t>DASHBOARD</a:t>
            </a:r>
            <a:endParaRPr>
              <a:solidFill>
                <a:srgbClr val="FFFFFF"/>
              </a:solidFill>
              <a:latin typeface="Calibri"/>
              <a:ea typeface="Calibri"/>
              <a:cs typeface="Calibri"/>
              <a:sym typeface="Calibri"/>
            </a:endParaRPr>
          </a:p>
        </p:txBody>
      </p:sp>
      <p:sp>
        <p:nvSpPr>
          <p:cNvPr id="300" name="Google Shape;300;p23"/>
          <p:cNvSpPr txBox="1"/>
          <p:nvPr/>
        </p:nvSpPr>
        <p:spPr>
          <a:xfrm>
            <a:off x="6968375" y="2849450"/>
            <a:ext cx="1071600" cy="6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Calibri"/>
                <a:ea typeface="Calibri"/>
                <a:cs typeface="Calibri"/>
                <a:sym typeface="Calibri"/>
              </a:rPr>
              <a:t>-Alerts</a:t>
            </a:r>
            <a:endParaRPr sz="1000">
              <a:solidFill>
                <a:srgbClr val="FFFFFF"/>
              </a:solidFill>
              <a:latin typeface="Calibri"/>
              <a:ea typeface="Calibri"/>
              <a:cs typeface="Calibri"/>
              <a:sym typeface="Calibri"/>
            </a:endParaRPr>
          </a:p>
          <a:p>
            <a:pPr marL="0" lvl="0" indent="0" algn="l" rtl="0">
              <a:spcBef>
                <a:spcPts val="0"/>
              </a:spcBef>
              <a:spcAft>
                <a:spcPts val="0"/>
              </a:spcAft>
              <a:buNone/>
            </a:pPr>
            <a:r>
              <a:rPr lang="en" sz="1000">
                <a:solidFill>
                  <a:srgbClr val="FFFFFF"/>
                </a:solidFill>
                <a:latin typeface="Calibri"/>
                <a:ea typeface="Calibri"/>
                <a:cs typeface="Calibri"/>
                <a:sym typeface="Calibri"/>
              </a:rPr>
              <a:t>-Notifications</a:t>
            </a:r>
            <a:endParaRPr sz="1000">
              <a:solidFill>
                <a:srgbClr val="FFFFFF"/>
              </a:solidFill>
              <a:latin typeface="Calibri"/>
              <a:ea typeface="Calibri"/>
              <a:cs typeface="Calibri"/>
              <a:sym typeface="Calibri"/>
            </a:endParaRPr>
          </a:p>
          <a:p>
            <a:pPr marL="0" lvl="0" indent="0" algn="l" rtl="0">
              <a:spcBef>
                <a:spcPts val="0"/>
              </a:spcBef>
              <a:spcAft>
                <a:spcPts val="0"/>
              </a:spcAft>
              <a:buNone/>
            </a:pPr>
            <a:r>
              <a:rPr lang="en" sz="1000">
                <a:solidFill>
                  <a:srgbClr val="FFFFFF"/>
                </a:solidFill>
                <a:latin typeface="Calibri"/>
                <a:ea typeface="Calibri"/>
                <a:cs typeface="Calibri"/>
                <a:sym typeface="Calibri"/>
              </a:rPr>
              <a:t>-Real time Data</a:t>
            </a:r>
            <a:endParaRPr sz="1000">
              <a:solidFill>
                <a:srgbClr val="FFFFFF"/>
              </a:solidFill>
              <a:latin typeface="Calibri"/>
              <a:ea typeface="Calibri"/>
              <a:cs typeface="Calibri"/>
              <a:sym typeface="Calibri"/>
            </a:endParaRPr>
          </a:p>
        </p:txBody>
      </p:sp>
      <p:sp>
        <p:nvSpPr>
          <p:cNvPr id="301" name="Google Shape;301;p23"/>
          <p:cNvSpPr txBox="1"/>
          <p:nvPr/>
        </p:nvSpPr>
        <p:spPr>
          <a:xfrm>
            <a:off x="4391413" y="2964763"/>
            <a:ext cx="8553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Calibri"/>
                <a:ea typeface="Calibri"/>
                <a:cs typeface="Calibri"/>
                <a:sym typeface="Calibri"/>
              </a:rPr>
              <a:t>DATABASE</a:t>
            </a:r>
            <a:endParaRPr sz="1200">
              <a:solidFill>
                <a:srgbClr val="FFFFFF"/>
              </a:solidFill>
              <a:latin typeface="Calibri"/>
              <a:ea typeface="Calibri"/>
              <a:cs typeface="Calibri"/>
              <a:sym typeface="Calibri"/>
            </a:endParaRPr>
          </a:p>
        </p:txBody>
      </p:sp>
      <p:sp>
        <p:nvSpPr>
          <p:cNvPr id="302" name="Google Shape;302;p23"/>
          <p:cNvSpPr txBox="1"/>
          <p:nvPr/>
        </p:nvSpPr>
        <p:spPr>
          <a:xfrm>
            <a:off x="4095505" y="1241875"/>
            <a:ext cx="1170600" cy="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libri"/>
                <a:ea typeface="Calibri"/>
                <a:cs typeface="Calibri"/>
                <a:sym typeface="Calibri"/>
              </a:rPr>
              <a:t>ON FIELD</a:t>
            </a:r>
            <a:endParaRPr>
              <a:solidFill>
                <a:srgbClr val="FFFFFF"/>
              </a:solidFill>
              <a:latin typeface="Calibri"/>
              <a:ea typeface="Calibri"/>
              <a:cs typeface="Calibri"/>
              <a:sym typeface="Calibri"/>
            </a:endParaRPr>
          </a:p>
          <a:p>
            <a:pPr marL="0" lvl="0" indent="0" algn="ctr" rtl="0">
              <a:spcBef>
                <a:spcPts val="0"/>
              </a:spcBef>
              <a:spcAft>
                <a:spcPts val="0"/>
              </a:spcAft>
              <a:buNone/>
            </a:pPr>
            <a:r>
              <a:rPr lang="en">
                <a:solidFill>
                  <a:srgbClr val="FFFFFF"/>
                </a:solidFill>
                <a:latin typeface="Calibri"/>
                <a:ea typeface="Calibri"/>
                <a:cs typeface="Calibri"/>
                <a:sym typeface="Calibri"/>
              </a:rPr>
              <a:t>MACHINERY</a:t>
            </a:r>
            <a:endParaRPr>
              <a:solidFill>
                <a:srgbClr val="FFFFFF"/>
              </a:solidFill>
              <a:latin typeface="Calibri"/>
              <a:ea typeface="Calibri"/>
              <a:cs typeface="Calibri"/>
              <a:sym typeface="Calibri"/>
            </a:endParaRPr>
          </a:p>
        </p:txBody>
      </p:sp>
      <p:sp>
        <p:nvSpPr>
          <p:cNvPr id="303" name="Google Shape;303;p23"/>
          <p:cNvSpPr txBox="1"/>
          <p:nvPr/>
        </p:nvSpPr>
        <p:spPr>
          <a:xfrm>
            <a:off x="5681475" y="1207775"/>
            <a:ext cx="1071600" cy="6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Calibri"/>
                <a:ea typeface="Calibri"/>
                <a:cs typeface="Calibri"/>
                <a:sym typeface="Calibri"/>
              </a:rPr>
              <a:t>Different agricultural</a:t>
            </a:r>
            <a:endParaRPr sz="1000">
              <a:solidFill>
                <a:srgbClr val="FFFFFF"/>
              </a:solidFill>
              <a:latin typeface="Calibri"/>
              <a:ea typeface="Calibri"/>
              <a:cs typeface="Calibri"/>
              <a:sym typeface="Calibri"/>
            </a:endParaRPr>
          </a:p>
          <a:p>
            <a:pPr marL="0" lvl="0" indent="0" algn="l" rtl="0">
              <a:spcBef>
                <a:spcPts val="0"/>
              </a:spcBef>
              <a:spcAft>
                <a:spcPts val="0"/>
              </a:spcAft>
              <a:buNone/>
            </a:pPr>
            <a:r>
              <a:rPr lang="en" sz="1000">
                <a:solidFill>
                  <a:srgbClr val="FFFFFF"/>
                </a:solidFill>
                <a:latin typeface="Calibri"/>
                <a:ea typeface="Calibri"/>
                <a:cs typeface="Calibri"/>
                <a:sym typeface="Calibri"/>
              </a:rPr>
              <a:t>processes</a:t>
            </a:r>
            <a:endParaRPr sz="1000">
              <a:solidFill>
                <a:srgbClr val="FFFFFF"/>
              </a:solidFill>
              <a:latin typeface="Calibri"/>
              <a:ea typeface="Calibri"/>
              <a:cs typeface="Calibri"/>
              <a:sym typeface="Calibri"/>
            </a:endParaRPr>
          </a:p>
        </p:txBody>
      </p:sp>
      <p:sp>
        <p:nvSpPr>
          <p:cNvPr id="304" name="Google Shape;304;p23"/>
          <p:cNvSpPr txBox="1"/>
          <p:nvPr/>
        </p:nvSpPr>
        <p:spPr>
          <a:xfrm>
            <a:off x="1614275" y="1128825"/>
            <a:ext cx="8187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rgbClr val="FFFFFF"/>
                </a:solidFill>
                <a:latin typeface="Calibri"/>
                <a:ea typeface="Calibri"/>
                <a:cs typeface="Calibri"/>
                <a:sym typeface="Calibri"/>
              </a:rPr>
              <a:t>Automation</a:t>
            </a:r>
            <a:endParaRPr sz="1000" i="1">
              <a:solidFill>
                <a:srgbClr val="FFFFFF"/>
              </a:solidFill>
              <a:latin typeface="Calibri"/>
              <a:ea typeface="Calibri"/>
              <a:cs typeface="Calibri"/>
              <a:sym typeface="Calibri"/>
            </a:endParaRPr>
          </a:p>
          <a:p>
            <a:pPr marL="0" lvl="0" indent="0" algn="l" rtl="0">
              <a:spcBef>
                <a:spcPts val="0"/>
              </a:spcBef>
              <a:spcAft>
                <a:spcPts val="0"/>
              </a:spcAft>
              <a:buNone/>
            </a:pPr>
            <a:r>
              <a:rPr lang="en" sz="1000" i="1">
                <a:solidFill>
                  <a:srgbClr val="FFFFFF"/>
                </a:solidFill>
                <a:latin typeface="Calibri"/>
                <a:ea typeface="Calibri"/>
                <a:cs typeface="Calibri"/>
                <a:sym typeface="Calibri"/>
              </a:rPr>
              <a:t>Signals</a:t>
            </a:r>
            <a:endParaRPr sz="1000" i="1">
              <a:solidFill>
                <a:srgbClr val="FFFFFF"/>
              </a:solidFill>
              <a:latin typeface="Calibri"/>
              <a:ea typeface="Calibri"/>
              <a:cs typeface="Calibri"/>
              <a:sym typeface="Calibri"/>
            </a:endParaRPr>
          </a:p>
        </p:txBody>
      </p:sp>
      <p:sp>
        <p:nvSpPr>
          <p:cNvPr id="305" name="Google Shape;305;p23"/>
          <p:cNvSpPr txBox="1"/>
          <p:nvPr/>
        </p:nvSpPr>
        <p:spPr>
          <a:xfrm>
            <a:off x="1465450" y="3566150"/>
            <a:ext cx="8187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rgbClr val="FFFFFF"/>
                </a:solidFill>
                <a:latin typeface="Calibri"/>
                <a:ea typeface="Calibri"/>
                <a:cs typeface="Calibri"/>
                <a:sym typeface="Calibri"/>
              </a:rPr>
              <a:t>Image data</a:t>
            </a:r>
            <a:endParaRPr sz="1000" i="1">
              <a:solidFill>
                <a:srgbClr val="FFFFFF"/>
              </a:solidFill>
              <a:latin typeface="Calibri"/>
              <a:ea typeface="Calibri"/>
              <a:cs typeface="Calibri"/>
              <a:sym typeface="Calibri"/>
            </a:endParaRPr>
          </a:p>
        </p:txBody>
      </p:sp>
      <p:sp>
        <p:nvSpPr>
          <p:cNvPr id="306" name="Google Shape;306;p23"/>
          <p:cNvSpPr txBox="1"/>
          <p:nvPr/>
        </p:nvSpPr>
        <p:spPr>
          <a:xfrm>
            <a:off x="2901500" y="4344550"/>
            <a:ext cx="14112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rgbClr val="FFFFFF"/>
                </a:solidFill>
                <a:latin typeface="Calibri"/>
                <a:ea typeface="Calibri"/>
                <a:cs typeface="Calibri"/>
                <a:sym typeface="Calibri"/>
              </a:rPr>
              <a:t>Clustered sensor data</a:t>
            </a:r>
            <a:endParaRPr sz="1000" i="1">
              <a:solidFill>
                <a:srgbClr val="FFFFFF"/>
              </a:solidFill>
              <a:latin typeface="Calibri"/>
              <a:ea typeface="Calibri"/>
              <a:cs typeface="Calibri"/>
              <a:sym typeface="Calibri"/>
            </a:endParaRPr>
          </a:p>
        </p:txBody>
      </p:sp>
      <p:sp>
        <p:nvSpPr>
          <p:cNvPr id="307" name="Google Shape;307;p23"/>
          <p:cNvSpPr txBox="1"/>
          <p:nvPr/>
        </p:nvSpPr>
        <p:spPr>
          <a:xfrm>
            <a:off x="5032625" y="3339975"/>
            <a:ext cx="684600" cy="5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FFFFFF"/>
                </a:solidFill>
                <a:latin typeface="Calibri"/>
                <a:ea typeface="Calibri"/>
                <a:cs typeface="Calibri"/>
                <a:sym typeface="Calibri"/>
              </a:rPr>
              <a:t>Useful</a:t>
            </a:r>
            <a:endParaRPr sz="1000" i="1">
              <a:solidFill>
                <a:srgbClr val="FFFFFF"/>
              </a:solidFill>
              <a:latin typeface="Calibri"/>
              <a:ea typeface="Calibri"/>
              <a:cs typeface="Calibri"/>
              <a:sym typeface="Calibri"/>
            </a:endParaRPr>
          </a:p>
          <a:p>
            <a:pPr marL="0" lvl="0" indent="0" algn="ctr" rtl="0">
              <a:spcBef>
                <a:spcPts val="0"/>
              </a:spcBef>
              <a:spcAft>
                <a:spcPts val="0"/>
              </a:spcAft>
              <a:buNone/>
            </a:pPr>
            <a:r>
              <a:rPr lang="en" sz="1000" i="1">
                <a:solidFill>
                  <a:srgbClr val="FFFFFF"/>
                </a:solidFill>
                <a:latin typeface="Calibri"/>
                <a:ea typeface="Calibri"/>
                <a:cs typeface="Calibri"/>
                <a:sym typeface="Calibri"/>
              </a:rPr>
              <a:t>data for</a:t>
            </a:r>
            <a:endParaRPr sz="1000" i="1">
              <a:solidFill>
                <a:srgbClr val="FFFFFF"/>
              </a:solidFill>
              <a:latin typeface="Calibri"/>
              <a:ea typeface="Calibri"/>
              <a:cs typeface="Calibri"/>
              <a:sym typeface="Calibri"/>
            </a:endParaRPr>
          </a:p>
          <a:p>
            <a:pPr marL="0" lvl="0" indent="0" algn="ctr" rtl="0">
              <a:spcBef>
                <a:spcPts val="0"/>
              </a:spcBef>
              <a:spcAft>
                <a:spcPts val="0"/>
              </a:spcAft>
              <a:buNone/>
            </a:pPr>
            <a:r>
              <a:rPr lang="en" sz="1000" i="1">
                <a:solidFill>
                  <a:srgbClr val="FFFFFF"/>
                </a:solidFill>
                <a:latin typeface="Calibri"/>
                <a:ea typeface="Calibri"/>
                <a:cs typeface="Calibri"/>
                <a:sym typeface="Calibri"/>
              </a:rPr>
              <a:t>records</a:t>
            </a:r>
            <a:endParaRPr sz="1000" i="1">
              <a:solidFill>
                <a:srgbClr val="FFFFFF"/>
              </a:solidFill>
              <a:latin typeface="Calibri"/>
              <a:ea typeface="Calibri"/>
              <a:cs typeface="Calibri"/>
              <a:sym typeface="Calibri"/>
            </a:endParaRPr>
          </a:p>
        </p:txBody>
      </p:sp>
      <p:sp>
        <p:nvSpPr>
          <p:cNvPr id="308" name="Google Shape;308;p23"/>
          <p:cNvSpPr txBox="1"/>
          <p:nvPr/>
        </p:nvSpPr>
        <p:spPr>
          <a:xfrm>
            <a:off x="3082750" y="2477525"/>
            <a:ext cx="11202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rgbClr val="FFFFFF"/>
                </a:solidFill>
                <a:latin typeface="Calibri"/>
                <a:ea typeface="Calibri"/>
                <a:cs typeface="Calibri"/>
                <a:sym typeface="Calibri"/>
              </a:rPr>
              <a:t>Prediction Results</a:t>
            </a:r>
            <a:endParaRPr sz="1000" i="1">
              <a:solidFill>
                <a:srgbClr val="FFFFFF"/>
              </a:solidFill>
              <a:latin typeface="Calibri"/>
              <a:ea typeface="Calibri"/>
              <a:cs typeface="Calibri"/>
              <a:sym typeface="Calibri"/>
            </a:endParaRPr>
          </a:p>
        </p:txBody>
      </p:sp>
      <p:sp>
        <p:nvSpPr>
          <p:cNvPr id="309" name="Google Shape;309;p23"/>
          <p:cNvSpPr txBox="1"/>
          <p:nvPr/>
        </p:nvSpPr>
        <p:spPr>
          <a:xfrm>
            <a:off x="1100350" y="3019550"/>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Calibri"/>
                <a:ea typeface="Calibri"/>
                <a:cs typeface="Calibri"/>
                <a:sym typeface="Calibri"/>
              </a:rPr>
              <a:t>MAIN PROCESSING UNIT</a:t>
            </a:r>
            <a:endParaRPr sz="1000">
              <a:solidFill>
                <a:srgbClr val="FFFFFF"/>
              </a:solidFill>
              <a:latin typeface="Calibri"/>
              <a:ea typeface="Calibri"/>
              <a:cs typeface="Calibri"/>
              <a:sym typeface="Calibri"/>
            </a:endParaRPr>
          </a:p>
        </p:txBody>
      </p:sp>
      <p:sp>
        <p:nvSpPr>
          <p:cNvPr id="310" name="Google Shape;310;p23"/>
          <p:cNvSpPr txBox="1"/>
          <p:nvPr/>
        </p:nvSpPr>
        <p:spPr>
          <a:xfrm>
            <a:off x="1258550" y="4404925"/>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Calibri"/>
                <a:ea typeface="Calibri"/>
                <a:cs typeface="Calibri"/>
                <a:sym typeface="Calibri"/>
              </a:rPr>
              <a:t>IOT DEVICE</a:t>
            </a:r>
            <a:endParaRPr sz="900">
              <a:solidFill>
                <a:srgbClr val="FFFFFF"/>
              </a:solidFill>
              <a:latin typeface="Calibri"/>
              <a:ea typeface="Calibri"/>
              <a:cs typeface="Calibri"/>
              <a:sym typeface="Calibri"/>
            </a:endParaRPr>
          </a:p>
        </p:txBody>
      </p:sp>
      <p:pic>
        <p:nvPicPr>
          <p:cNvPr id="311" name="Google Shape;311;p23"/>
          <p:cNvPicPr preferRelativeResize="0"/>
          <p:nvPr/>
        </p:nvPicPr>
        <p:blipFill rotWithShape="1">
          <a:blip r:embed="rId7">
            <a:alphaModFix/>
          </a:blip>
          <a:srcRect l="30005" t="18517" r="30093" b="19490"/>
          <a:stretch/>
        </p:blipFill>
        <p:spPr>
          <a:xfrm>
            <a:off x="7586550" y="1988400"/>
            <a:ext cx="313400" cy="365201"/>
          </a:xfrm>
          <a:prstGeom prst="rect">
            <a:avLst/>
          </a:prstGeom>
          <a:noFill/>
          <a:ln>
            <a:noFill/>
          </a:ln>
        </p:spPr>
      </p:pic>
      <p:sp>
        <p:nvSpPr>
          <p:cNvPr id="312" name="Google Shape;312;p23"/>
          <p:cNvSpPr txBox="1"/>
          <p:nvPr/>
        </p:nvSpPr>
        <p:spPr>
          <a:xfrm>
            <a:off x="5525075" y="2496700"/>
            <a:ext cx="10716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rgbClr val="FFFFFF"/>
                </a:solidFill>
                <a:latin typeface="Calibri"/>
                <a:ea typeface="Calibri"/>
                <a:cs typeface="Calibri"/>
                <a:sym typeface="Calibri"/>
              </a:rPr>
              <a:t>Live Report Data</a:t>
            </a:r>
            <a:endParaRPr sz="1000" i="1">
              <a:solidFill>
                <a:srgbClr val="FFFFFF"/>
              </a:solidFill>
              <a:latin typeface="Calibri"/>
              <a:ea typeface="Calibri"/>
              <a:cs typeface="Calibri"/>
              <a:sym typeface="Calibri"/>
            </a:endParaRPr>
          </a:p>
        </p:txBody>
      </p:sp>
      <p:pic>
        <p:nvPicPr>
          <p:cNvPr id="313" name="Google Shape;313;p23"/>
          <p:cNvPicPr preferRelativeResize="0"/>
          <p:nvPr/>
        </p:nvPicPr>
        <p:blipFill rotWithShape="1">
          <a:blip r:embed="rId8">
            <a:alphaModFix/>
          </a:blip>
          <a:srcRect l="17341" t="28521" r="35546" b="37082"/>
          <a:stretch/>
        </p:blipFill>
        <p:spPr>
          <a:xfrm>
            <a:off x="4821013" y="842057"/>
            <a:ext cx="435372" cy="449471"/>
          </a:xfrm>
          <a:prstGeom prst="rect">
            <a:avLst/>
          </a:prstGeom>
          <a:noFill/>
          <a:ln>
            <a:noFill/>
          </a:ln>
        </p:spPr>
      </p:pic>
      <p:sp>
        <p:nvSpPr>
          <p:cNvPr id="314" name="Google Shape;314;p23"/>
          <p:cNvSpPr txBox="1"/>
          <p:nvPr/>
        </p:nvSpPr>
        <p:spPr>
          <a:xfrm>
            <a:off x="2009500" y="24259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5" name="Google Shape;315;p23"/>
          <p:cNvSpPr txBox="1"/>
          <p:nvPr/>
        </p:nvSpPr>
        <p:spPr>
          <a:xfrm>
            <a:off x="2009500" y="25021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6" name="Google Shape;316;p23"/>
          <p:cNvSpPr txBox="1"/>
          <p:nvPr/>
        </p:nvSpPr>
        <p:spPr>
          <a:xfrm>
            <a:off x="2009500" y="25783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7" name="Google Shape;317;p23"/>
          <p:cNvSpPr txBox="1"/>
          <p:nvPr/>
        </p:nvSpPr>
        <p:spPr>
          <a:xfrm>
            <a:off x="2009500" y="26545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8" name="Google Shape;318;p23"/>
          <p:cNvSpPr txBox="1"/>
          <p:nvPr/>
        </p:nvSpPr>
        <p:spPr>
          <a:xfrm>
            <a:off x="2009500" y="27307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9" name="Google Shape;319;p23"/>
          <p:cNvSpPr txBox="1"/>
          <p:nvPr/>
        </p:nvSpPr>
        <p:spPr>
          <a:xfrm>
            <a:off x="2009500" y="28069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0" name="Google Shape;320;p23"/>
          <p:cNvSpPr txBox="1"/>
          <p:nvPr/>
        </p:nvSpPr>
        <p:spPr>
          <a:xfrm>
            <a:off x="2009500" y="2349775"/>
            <a:ext cx="248700" cy="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1" name="Google Shape;321;p23"/>
          <p:cNvSpPr txBox="1"/>
          <p:nvPr/>
        </p:nvSpPr>
        <p:spPr>
          <a:xfrm>
            <a:off x="1258550" y="4667450"/>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86BC24"/>
                </a:solidFill>
                <a:latin typeface="Calibri"/>
                <a:ea typeface="Calibri"/>
                <a:cs typeface="Calibri"/>
                <a:sym typeface="Calibri"/>
              </a:rPr>
              <a:t>Event Initiator</a:t>
            </a:r>
            <a:endParaRPr sz="1000">
              <a:solidFill>
                <a:srgbClr val="86BC24"/>
              </a:solidFill>
              <a:latin typeface="Calibri"/>
              <a:ea typeface="Calibri"/>
              <a:cs typeface="Calibri"/>
              <a:sym typeface="Calibri"/>
            </a:endParaRPr>
          </a:p>
        </p:txBody>
      </p:sp>
      <p:sp>
        <p:nvSpPr>
          <p:cNvPr id="322" name="Google Shape;322;p23"/>
          <p:cNvSpPr txBox="1"/>
          <p:nvPr/>
        </p:nvSpPr>
        <p:spPr>
          <a:xfrm>
            <a:off x="-268025" y="2366006"/>
            <a:ext cx="1909500" cy="46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86BC24"/>
                </a:solidFill>
                <a:latin typeface="Calibri"/>
                <a:ea typeface="Calibri"/>
                <a:cs typeface="Calibri"/>
                <a:sym typeface="Calibri"/>
              </a:rPr>
              <a:t>Event </a:t>
            </a:r>
            <a:endParaRPr sz="1000">
              <a:solidFill>
                <a:srgbClr val="86BC24"/>
              </a:solidFill>
              <a:latin typeface="Calibri"/>
              <a:ea typeface="Calibri"/>
              <a:cs typeface="Calibri"/>
              <a:sym typeface="Calibri"/>
            </a:endParaRPr>
          </a:p>
          <a:p>
            <a:pPr marL="0" lvl="0" indent="0" algn="ctr" rtl="0">
              <a:spcBef>
                <a:spcPts val="0"/>
              </a:spcBef>
              <a:spcAft>
                <a:spcPts val="0"/>
              </a:spcAft>
              <a:buNone/>
            </a:pPr>
            <a:r>
              <a:rPr lang="en" sz="1000">
                <a:solidFill>
                  <a:srgbClr val="86BC24"/>
                </a:solidFill>
                <a:latin typeface="Calibri"/>
                <a:ea typeface="Calibri"/>
                <a:cs typeface="Calibri"/>
                <a:sym typeface="Calibri"/>
              </a:rPr>
              <a:t>Analysis</a:t>
            </a:r>
            <a:endParaRPr sz="1000">
              <a:solidFill>
                <a:srgbClr val="86BC24"/>
              </a:solidFill>
              <a:latin typeface="Calibri"/>
              <a:ea typeface="Calibri"/>
              <a:cs typeface="Calibri"/>
              <a:sym typeface="Calibri"/>
            </a:endParaRPr>
          </a:p>
        </p:txBody>
      </p:sp>
      <p:sp>
        <p:nvSpPr>
          <p:cNvPr id="323" name="Google Shape;323;p23"/>
          <p:cNvSpPr txBox="1"/>
          <p:nvPr/>
        </p:nvSpPr>
        <p:spPr>
          <a:xfrm>
            <a:off x="4279475" y="4665350"/>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86BC24"/>
                </a:solidFill>
                <a:latin typeface="Calibri"/>
                <a:ea typeface="Calibri"/>
                <a:cs typeface="Calibri"/>
                <a:sym typeface="Calibri"/>
              </a:rPr>
              <a:t>Reports</a:t>
            </a:r>
            <a:endParaRPr sz="1000">
              <a:solidFill>
                <a:srgbClr val="86BC24"/>
              </a:solidFill>
              <a:latin typeface="Calibri"/>
              <a:ea typeface="Calibri"/>
              <a:cs typeface="Calibri"/>
              <a:sym typeface="Calibri"/>
            </a:endParaRPr>
          </a:p>
        </p:txBody>
      </p:sp>
      <p:sp>
        <p:nvSpPr>
          <p:cNvPr id="324" name="Google Shape;324;p23"/>
          <p:cNvSpPr txBox="1"/>
          <p:nvPr/>
        </p:nvSpPr>
        <p:spPr>
          <a:xfrm>
            <a:off x="3456675" y="842438"/>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86BC24"/>
                </a:solidFill>
                <a:latin typeface="Calibri"/>
                <a:ea typeface="Calibri"/>
                <a:cs typeface="Calibri"/>
                <a:sym typeface="Calibri"/>
              </a:rPr>
              <a:t>Event Operation</a:t>
            </a:r>
            <a:endParaRPr sz="1000">
              <a:solidFill>
                <a:srgbClr val="86BC24"/>
              </a:solidFill>
              <a:latin typeface="Calibri"/>
              <a:ea typeface="Calibri"/>
              <a:cs typeface="Calibri"/>
              <a:sym typeface="Calibri"/>
            </a:endParaRPr>
          </a:p>
        </p:txBody>
      </p:sp>
      <p:sp>
        <p:nvSpPr>
          <p:cNvPr id="325" name="Google Shape;325;p23"/>
          <p:cNvSpPr txBox="1"/>
          <p:nvPr/>
        </p:nvSpPr>
        <p:spPr>
          <a:xfrm>
            <a:off x="6535775" y="3566150"/>
            <a:ext cx="1909500" cy="3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86BC24"/>
                </a:solidFill>
                <a:latin typeface="Calibri"/>
                <a:ea typeface="Calibri"/>
                <a:cs typeface="Calibri"/>
                <a:sym typeface="Calibri"/>
              </a:rPr>
              <a:t>Users</a:t>
            </a:r>
            <a:endParaRPr sz="1000">
              <a:solidFill>
                <a:srgbClr val="86BC2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p:nvPr/>
        </p:nvSpPr>
        <p:spPr>
          <a:xfrm>
            <a:off x="391875" y="1283975"/>
            <a:ext cx="2988300" cy="423600"/>
          </a:xfrm>
          <a:prstGeom prst="rect">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Ubuntu"/>
                <a:ea typeface="Ubuntu"/>
                <a:cs typeface="Ubuntu"/>
                <a:sym typeface="Ubuntu"/>
              </a:rPr>
              <a:t>ROBOTIC PROCESS AUTOMATION</a:t>
            </a:r>
            <a:endParaRPr>
              <a:solidFill>
                <a:srgbClr val="FFFFFF"/>
              </a:solidFill>
              <a:latin typeface="Ubuntu"/>
              <a:ea typeface="Ubuntu"/>
              <a:cs typeface="Ubuntu"/>
              <a:sym typeface="Ubuntu"/>
            </a:endParaRPr>
          </a:p>
        </p:txBody>
      </p:sp>
      <p:pic>
        <p:nvPicPr>
          <p:cNvPr id="259" name="Google Shape;259;p22"/>
          <p:cNvPicPr preferRelativeResize="0"/>
          <p:nvPr/>
        </p:nvPicPr>
        <p:blipFill rotWithShape="1">
          <a:blip r:embed="rId3">
            <a:alphaModFix/>
          </a:blip>
          <a:srcRect l="23159" t="31938" r="21946" b="32559"/>
          <a:stretch/>
        </p:blipFill>
        <p:spPr>
          <a:xfrm>
            <a:off x="124375" y="2094088"/>
            <a:ext cx="3218477" cy="2943124"/>
          </a:xfrm>
          <a:prstGeom prst="rect">
            <a:avLst/>
          </a:prstGeom>
          <a:noFill/>
          <a:ln>
            <a:noFill/>
          </a:ln>
        </p:spPr>
      </p:pic>
      <p:sp>
        <p:nvSpPr>
          <p:cNvPr id="260" name="Google Shape;260;p22"/>
          <p:cNvSpPr txBox="1"/>
          <p:nvPr/>
        </p:nvSpPr>
        <p:spPr>
          <a:xfrm>
            <a:off x="86100" y="176300"/>
            <a:ext cx="4293300" cy="5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rgbClr val="86BC24"/>
                </a:solidFill>
                <a:latin typeface="Ubuntu"/>
                <a:ea typeface="Ubuntu"/>
                <a:cs typeface="Ubuntu"/>
                <a:sym typeface="Ubuntu"/>
              </a:rPr>
              <a:t>|</a:t>
            </a:r>
            <a:r>
              <a:rPr lang="en" sz="3800">
                <a:solidFill>
                  <a:srgbClr val="FFFFFF"/>
                </a:solidFill>
                <a:latin typeface="Ubuntu"/>
                <a:ea typeface="Ubuntu"/>
                <a:cs typeface="Ubuntu"/>
                <a:sym typeface="Ubuntu"/>
              </a:rPr>
              <a:t>DESIGN</a:t>
            </a:r>
            <a:endParaRPr sz="3800">
              <a:solidFill>
                <a:srgbClr val="FFFFFF"/>
              </a:solidFill>
              <a:latin typeface="Ubuntu"/>
              <a:ea typeface="Ubuntu"/>
              <a:cs typeface="Ubuntu"/>
              <a:sym typeface="Ubuntu"/>
            </a:endParaRPr>
          </a:p>
        </p:txBody>
      </p:sp>
      <p:sp>
        <p:nvSpPr>
          <p:cNvPr id="261" name="Google Shape;261;p22"/>
          <p:cNvSpPr txBox="1"/>
          <p:nvPr/>
        </p:nvSpPr>
        <p:spPr>
          <a:xfrm>
            <a:off x="3546525" y="1254775"/>
            <a:ext cx="5174700" cy="3463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86BC24"/>
              </a:buClr>
              <a:buSzPts val="1600"/>
              <a:buFont typeface="Calibri"/>
              <a:buChar char="●"/>
            </a:pPr>
            <a:r>
              <a:rPr lang="en" sz="1600" i="1" dirty="0">
                <a:solidFill>
                  <a:schemeClr val="bg1">
                    <a:lumMod val="65000"/>
                  </a:schemeClr>
                </a:solidFill>
                <a:latin typeface="Ubuntu" panose="020B0604020202020204" charset="0"/>
                <a:ea typeface="Calibri"/>
                <a:cs typeface="Calibri"/>
                <a:sym typeface="Calibri"/>
              </a:rPr>
              <a:t>3D printed models </a:t>
            </a:r>
            <a:r>
              <a:rPr lang="en" sz="1600" dirty="0">
                <a:solidFill>
                  <a:srgbClr val="FFFFFF"/>
                </a:solidFill>
                <a:latin typeface="Ubuntu" panose="020B0604020202020204" charset="0"/>
                <a:ea typeface="Calibri"/>
                <a:cs typeface="Calibri"/>
                <a:sym typeface="Calibri"/>
              </a:rPr>
              <a:t>for the IoT device containing all the sensors will be implemented on the field forming a mesh network. 3D printed models will be </a:t>
            </a:r>
            <a:r>
              <a:rPr lang="en" sz="1600" i="1" dirty="0">
                <a:solidFill>
                  <a:schemeClr val="bg1">
                    <a:lumMod val="65000"/>
                  </a:schemeClr>
                </a:solidFill>
                <a:latin typeface="Ubuntu" panose="020B0604020202020204" charset="0"/>
                <a:ea typeface="Calibri"/>
                <a:cs typeface="Calibri"/>
                <a:sym typeface="Calibri"/>
              </a:rPr>
              <a:t>cost-effective</a:t>
            </a:r>
            <a:r>
              <a:rPr lang="en" sz="1600" dirty="0">
                <a:solidFill>
                  <a:srgbClr val="FFFFFF"/>
                </a:solidFill>
                <a:latin typeface="Ubuntu" panose="020B0604020202020204" charset="0"/>
                <a:ea typeface="Calibri"/>
                <a:cs typeface="Calibri"/>
                <a:sym typeface="Calibri"/>
              </a:rPr>
              <a:t> and would be very reliable.</a:t>
            </a:r>
            <a:endParaRPr sz="1600" dirty="0">
              <a:solidFill>
                <a:srgbClr val="FFFFFF"/>
              </a:solidFill>
              <a:latin typeface="Ubuntu" panose="020B0604020202020204" charset="0"/>
              <a:ea typeface="Calibri"/>
              <a:cs typeface="Calibri"/>
              <a:sym typeface="Calibri"/>
            </a:endParaRPr>
          </a:p>
          <a:p>
            <a:pPr marL="457200" lvl="0" indent="0" algn="l" rtl="0">
              <a:spcBef>
                <a:spcPts val="0"/>
              </a:spcBef>
              <a:spcAft>
                <a:spcPts val="0"/>
              </a:spcAft>
              <a:buNone/>
            </a:pPr>
            <a:endParaRPr sz="1600" dirty="0">
              <a:solidFill>
                <a:srgbClr val="FFFFFF"/>
              </a:solidFill>
              <a:latin typeface="Ubuntu" panose="020B0604020202020204" charset="0"/>
              <a:ea typeface="Calibri"/>
              <a:cs typeface="Calibri"/>
              <a:sym typeface="Calibri"/>
            </a:endParaRPr>
          </a:p>
          <a:p>
            <a:pPr marL="457200" lvl="0" indent="0" algn="l" rtl="0">
              <a:spcBef>
                <a:spcPts val="0"/>
              </a:spcBef>
              <a:spcAft>
                <a:spcPts val="0"/>
              </a:spcAft>
              <a:buNone/>
            </a:pPr>
            <a:endParaRPr sz="1600" dirty="0">
              <a:solidFill>
                <a:srgbClr val="FFFFFF"/>
              </a:solidFill>
              <a:latin typeface="Ubuntu" panose="020B0604020202020204" charset="0"/>
              <a:ea typeface="Calibri"/>
              <a:cs typeface="Calibri"/>
              <a:sym typeface="Calibri"/>
            </a:endParaRPr>
          </a:p>
          <a:p>
            <a:pPr marL="457200" lvl="0" indent="-330200" algn="l" rtl="0">
              <a:spcBef>
                <a:spcPts val="0"/>
              </a:spcBef>
              <a:spcAft>
                <a:spcPts val="0"/>
              </a:spcAft>
              <a:buClr>
                <a:srgbClr val="86BC24"/>
              </a:buClr>
              <a:buSzPts val="1600"/>
              <a:buFont typeface="Calibri"/>
              <a:buChar char="●"/>
            </a:pPr>
            <a:r>
              <a:rPr lang="en" sz="1600" dirty="0">
                <a:solidFill>
                  <a:srgbClr val="FFFFFF"/>
                </a:solidFill>
                <a:latin typeface="Ubuntu" panose="020B0604020202020204" charset="0"/>
                <a:ea typeface="Calibri"/>
                <a:cs typeface="Calibri"/>
                <a:sym typeface="Calibri"/>
              </a:rPr>
              <a:t>IoT device will communicate with the Main Processing Unit and it will further communicate with the agricultural robotic processes leading to the </a:t>
            </a:r>
            <a:r>
              <a:rPr lang="en" sz="1600" i="1" dirty="0">
                <a:solidFill>
                  <a:schemeClr val="bg1">
                    <a:lumMod val="65000"/>
                  </a:schemeClr>
                </a:solidFill>
                <a:latin typeface="Ubuntu" panose="020B0604020202020204" charset="0"/>
                <a:ea typeface="Calibri"/>
                <a:cs typeface="Calibri"/>
                <a:sym typeface="Calibri"/>
              </a:rPr>
              <a:t>automation</a:t>
            </a:r>
            <a:r>
              <a:rPr lang="en" sz="1600" dirty="0">
                <a:solidFill>
                  <a:srgbClr val="FFFFFF"/>
                </a:solidFill>
                <a:latin typeface="Ubuntu" panose="020B0604020202020204" charset="0"/>
                <a:ea typeface="Calibri"/>
                <a:cs typeface="Calibri"/>
                <a:sym typeface="Calibri"/>
              </a:rPr>
              <a:t> in the whole system which will be efficient.</a:t>
            </a:r>
            <a:endParaRPr sz="1600" dirty="0">
              <a:solidFill>
                <a:srgbClr val="FFFFFF"/>
              </a:solidFill>
              <a:latin typeface="Ubuntu" panose="020B0604020202020204" charset="0"/>
              <a:ea typeface="Calibri"/>
              <a:cs typeface="Calibri"/>
              <a:sym typeface="Calibri"/>
            </a:endParaRPr>
          </a:p>
          <a:p>
            <a:pPr marL="0" lvl="0" indent="0" algn="l" rtl="0">
              <a:spcBef>
                <a:spcPts val="0"/>
              </a:spcBef>
              <a:spcAft>
                <a:spcPts val="0"/>
              </a:spcAft>
              <a:buNone/>
            </a:pPr>
            <a:r>
              <a:rPr lang="en" sz="1600" dirty="0">
                <a:solidFill>
                  <a:srgbClr val="FFFFFF"/>
                </a:solidFill>
                <a:latin typeface="Ubuntu" panose="020B0604020202020204" charset="0"/>
                <a:ea typeface="Calibri"/>
                <a:cs typeface="Calibri"/>
                <a:sym typeface="Calibri"/>
              </a:rPr>
              <a:t> </a:t>
            </a:r>
            <a:endParaRPr sz="1600" dirty="0">
              <a:solidFill>
                <a:srgbClr val="FFFFFF"/>
              </a:solidFill>
              <a:latin typeface="Ubuntu" panose="020B0604020202020204" charset="0"/>
              <a:ea typeface="Calibri"/>
              <a:cs typeface="Calibri"/>
              <a:sym typeface="Calibri"/>
            </a:endParaRPr>
          </a:p>
        </p:txBody>
      </p:sp>
      <p:sp>
        <p:nvSpPr>
          <p:cNvPr id="262" name="Google Shape;262;p22"/>
          <p:cNvSpPr/>
          <p:nvPr/>
        </p:nvSpPr>
        <p:spPr>
          <a:xfrm>
            <a:off x="1794175" y="1770025"/>
            <a:ext cx="75900" cy="510300"/>
          </a:xfrm>
          <a:prstGeom prst="upDownArrow">
            <a:avLst>
              <a:gd name="adj1" fmla="val 50000"/>
              <a:gd name="adj2" fmla="val 50000"/>
            </a:avLst>
          </a:prstGeom>
          <a:noFill/>
          <a:ln w="9525" cap="flat" cmpd="sng">
            <a:solidFill>
              <a:srgbClr val="86BC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txBox="1"/>
          <p:nvPr/>
        </p:nvSpPr>
        <p:spPr>
          <a:xfrm>
            <a:off x="1474850" y="2424275"/>
            <a:ext cx="721200" cy="510300"/>
          </a:xfrm>
          <a:prstGeom prst="rect">
            <a:avLst/>
          </a:prstGeom>
          <a:no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86BC24"/>
                </a:solidFill>
                <a:latin typeface="Calibri"/>
                <a:ea typeface="Calibri"/>
                <a:cs typeface="Calibri"/>
                <a:sym typeface="Calibri"/>
              </a:rPr>
              <a:t>MAIN</a:t>
            </a:r>
            <a:endParaRPr sz="800" b="1">
              <a:solidFill>
                <a:srgbClr val="86BC24"/>
              </a:solidFill>
              <a:latin typeface="Calibri"/>
              <a:ea typeface="Calibri"/>
              <a:cs typeface="Calibri"/>
              <a:sym typeface="Calibri"/>
            </a:endParaRPr>
          </a:p>
          <a:p>
            <a:pPr marL="0" lvl="0" indent="0" algn="ctr" rtl="0">
              <a:spcBef>
                <a:spcPts val="0"/>
              </a:spcBef>
              <a:spcAft>
                <a:spcPts val="0"/>
              </a:spcAft>
              <a:buNone/>
            </a:pPr>
            <a:r>
              <a:rPr lang="en" sz="800" b="1">
                <a:solidFill>
                  <a:srgbClr val="86BC24"/>
                </a:solidFill>
                <a:latin typeface="Calibri"/>
                <a:ea typeface="Calibri"/>
                <a:cs typeface="Calibri"/>
                <a:sym typeface="Calibri"/>
              </a:rPr>
              <a:t>PROCESSING</a:t>
            </a:r>
            <a:endParaRPr sz="800" b="1">
              <a:solidFill>
                <a:srgbClr val="86BC24"/>
              </a:solidFill>
              <a:latin typeface="Calibri"/>
              <a:ea typeface="Calibri"/>
              <a:cs typeface="Calibri"/>
              <a:sym typeface="Calibri"/>
            </a:endParaRPr>
          </a:p>
          <a:p>
            <a:pPr marL="0" lvl="0" indent="0" algn="ctr" rtl="0">
              <a:spcBef>
                <a:spcPts val="0"/>
              </a:spcBef>
              <a:spcAft>
                <a:spcPts val="0"/>
              </a:spcAft>
              <a:buNone/>
            </a:pPr>
            <a:r>
              <a:rPr lang="en" sz="800" b="1">
                <a:solidFill>
                  <a:srgbClr val="86BC24"/>
                </a:solidFill>
                <a:latin typeface="Calibri"/>
                <a:ea typeface="Calibri"/>
                <a:cs typeface="Calibri"/>
                <a:sym typeface="Calibri"/>
              </a:rPr>
              <a:t>UNIT</a:t>
            </a:r>
            <a:endParaRPr sz="800" b="1">
              <a:solidFill>
                <a:srgbClr val="86BC2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1188</Words>
  <Application>Microsoft Office PowerPoint</Application>
  <PresentationFormat>On-screen Show (16:9)</PresentationFormat>
  <Paragraphs>214</Paragraphs>
  <Slides>13</Slides>
  <Notes>13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13</vt:i4>
      </vt:variant>
    </vt:vector>
  </HeadingPairs>
  <TitlesOfParts>
    <vt:vector size="20" baseType="lpstr">
      <vt:lpstr>Arial</vt:lpstr>
      <vt:lpstr>Pacifico</vt:lpstr>
      <vt:lpstr>Calibri</vt:lpstr>
      <vt:lpstr>Ubuntu</vt:lpstr>
      <vt:lpstr>Office Theme</vt:lpstr>
      <vt:lpstr>Packager Shell Object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Shrishti Agarwal</dc:creator>
  <cp:lastModifiedBy>Shivam Gohri</cp:lastModifiedBy>
  <cp:revision>44</cp:revision>
  <dcterms:modified xsi:type="dcterms:W3CDTF">2020-04-06T15:34:26Z</dcterms:modified>
</cp:coreProperties>
</file>